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5072" y="244491"/>
            <a:ext cx="8948927" cy="661350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54355"/>
            <a:ext cx="7956727" cy="10736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11828" y="2834004"/>
            <a:ext cx="4721225" cy="3196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jamie.hulland@devon.gov.uk" TargetMode="External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3090" y="4514850"/>
            <a:ext cx="5781040" cy="2028189"/>
          </a:xfrm>
          <a:custGeom>
            <a:avLst/>
            <a:gdLst/>
            <a:ahLst/>
            <a:cxnLst/>
            <a:rect l="l" t="t" r="r" b="b"/>
            <a:pathLst>
              <a:path w="5781040" h="2028190">
                <a:moveTo>
                  <a:pt x="5730240" y="1942338"/>
                </a:moveTo>
                <a:lnTo>
                  <a:pt x="5717540" y="1942338"/>
                </a:lnTo>
                <a:lnTo>
                  <a:pt x="63500" y="1942338"/>
                </a:lnTo>
                <a:lnTo>
                  <a:pt x="50800" y="1942338"/>
                </a:lnTo>
                <a:lnTo>
                  <a:pt x="50800" y="1977390"/>
                </a:lnTo>
                <a:lnTo>
                  <a:pt x="5730240" y="1977390"/>
                </a:lnTo>
                <a:lnTo>
                  <a:pt x="5730240" y="1942338"/>
                </a:lnTo>
                <a:close/>
              </a:path>
              <a:path w="5781040" h="2028190">
                <a:moveTo>
                  <a:pt x="5781040" y="25908"/>
                </a:moveTo>
                <a:lnTo>
                  <a:pt x="5755640" y="25908"/>
                </a:lnTo>
                <a:lnTo>
                  <a:pt x="5755640" y="2002536"/>
                </a:lnTo>
                <a:lnTo>
                  <a:pt x="5781040" y="2002548"/>
                </a:lnTo>
                <a:lnTo>
                  <a:pt x="5781040" y="25908"/>
                </a:lnTo>
                <a:close/>
              </a:path>
              <a:path w="5781040" h="2028190">
                <a:moveTo>
                  <a:pt x="5781040" y="0"/>
                </a:moveTo>
                <a:lnTo>
                  <a:pt x="0" y="0"/>
                </a:lnTo>
                <a:lnTo>
                  <a:pt x="0" y="25400"/>
                </a:lnTo>
                <a:lnTo>
                  <a:pt x="0" y="2002790"/>
                </a:lnTo>
                <a:lnTo>
                  <a:pt x="0" y="2028190"/>
                </a:lnTo>
                <a:lnTo>
                  <a:pt x="5781040" y="2028190"/>
                </a:lnTo>
                <a:lnTo>
                  <a:pt x="5781040" y="2002790"/>
                </a:lnTo>
                <a:lnTo>
                  <a:pt x="25400" y="2002790"/>
                </a:lnTo>
                <a:lnTo>
                  <a:pt x="25400" y="25400"/>
                </a:lnTo>
                <a:lnTo>
                  <a:pt x="5781040" y="25400"/>
                </a:lnTo>
                <a:lnTo>
                  <a:pt x="578104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124" y="321563"/>
            <a:ext cx="2845308" cy="41116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45535" y="321563"/>
            <a:ext cx="2848356" cy="20101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42488" y="2421635"/>
            <a:ext cx="2846832" cy="201472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63996" y="321563"/>
            <a:ext cx="2849879" cy="41116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0124" y="4526279"/>
            <a:ext cx="2846832" cy="201011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89320" y="0"/>
            <a:ext cx="3052572" cy="864108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3137661" y="4550409"/>
            <a:ext cx="5730875" cy="1913255"/>
            <a:chOff x="3137661" y="4550409"/>
            <a:chExt cx="5730875" cy="1913255"/>
          </a:xfrm>
        </p:grpSpPr>
        <p:sp>
          <p:nvSpPr>
            <p:cNvPr id="10" name="object 10"/>
            <p:cNvSpPr/>
            <p:nvPr/>
          </p:nvSpPr>
          <p:spPr>
            <a:xfrm>
              <a:off x="3144011" y="4556759"/>
              <a:ext cx="5718175" cy="1900555"/>
            </a:xfrm>
            <a:custGeom>
              <a:avLst/>
              <a:gdLst/>
              <a:ahLst/>
              <a:cxnLst/>
              <a:rect l="l" t="t" r="r" b="b"/>
              <a:pathLst>
                <a:path w="5718175" h="1900554">
                  <a:moveTo>
                    <a:pt x="5718047" y="0"/>
                  </a:moveTo>
                  <a:lnTo>
                    <a:pt x="0" y="0"/>
                  </a:lnTo>
                  <a:lnTo>
                    <a:pt x="0" y="1900427"/>
                  </a:lnTo>
                  <a:lnTo>
                    <a:pt x="5718047" y="1900427"/>
                  </a:lnTo>
                  <a:lnTo>
                    <a:pt x="5718047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44011" y="4556759"/>
              <a:ext cx="5718175" cy="1900555"/>
            </a:xfrm>
            <a:custGeom>
              <a:avLst/>
              <a:gdLst/>
              <a:ahLst/>
              <a:cxnLst/>
              <a:rect l="l" t="t" r="r" b="b"/>
              <a:pathLst>
                <a:path w="5718175" h="1900554">
                  <a:moveTo>
                    <a:pt x="0" y="1900427"/>
                  </a:moveTo>
                  <a:lnTo>
                    <a:pt x="5718047" y="1900427"/>
                  </a:lnTo>
                  <a:lnTo>
                    <a:pt x="5718047" y="0"/>
                  </a:lnTo>
                  <a:lnTo>
                    <a:pt x="0" y="0"/>
                  </a:lnTo>
                  <a:lnTo>
                    <a:pt x="0" y="1900427"/>
                  </a:lnTo>
                  <a:close/>
                </a:path>
              </a:pathLst>
            </a:custGeom>
            <a:ln w="127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158489" y="4778755"/>
            <a:ext cx="571373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4820" marR="354965" algn="ctr">
              <a:lnSpc>
                <a:spcPct val="100000"/>
              </a:lnSpc>
              <a:spcBef>
                <a:spcPts val="95"/>
              </a:spcBef>
            </a:pPr>
            <a:r>
              <a:rPr sz="2800" b="1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8"/>
              </a:rPr>
              <a:t>jamie.hulland@devon.gov.uk</a:t>
            </a:r>
            <a:r>
              <a:rPr sz="2800" b="1" spc="-1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Transportation</a:t>
            </a:r>
            <a:r>
              <a:rPr sz="2800" b="1" spc="-1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Strategy</a:t>
            </a:r>
            <a:r>
              <a:rPr sz="2800" b="1" spc="-140" dirty="0">
                <a:latin typeface="Arial"/>
                <a:cs typeface="Arial"/>
              </a:rPr>
              <a:t> </a:t>
            </a:r>
            <a:r>
              <a:rPr sz="2800" b="1" spc="-50" dirty="0">
                <a:latin typeface="Arial"/>
                <a:cs typeface="Arial"/>
              </a:rPr>
              <a:t>&amp; </a:t>
            </a:r>
            <a:r>
              <a:rPr sz="2800" b="1" dirty="0">
                <a:latin typeface="Arial"/>
                <a:cs typeface="Arial"/>
              </a:rPr>
              <a:t>Road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Safety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Manager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083" y="264413"/>
            <a:ext cx="25457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Project</a:t>
            </a:r>
            <a:r>
              <a:rPr spc="-45" dirty="0"/>
              <a:t> </a:t>
            </a:r>
            <a:r>
              <a:rPr spc="-50" dirty="0"/>
              <a:t>Team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1393" y="1347977"/>
            <a:ext cx="7941945" cy="3538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WSP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have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been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appointed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(through </a:t>
            </a:r>
            <a:r>
              <a:rPr sz="3200" dirty="0">
                <a:latin typeface="Arial"/>
                <a:cs typeface="Arial"/>
              </a:rPr>
              <a:t>Devon’s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framework)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produce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SOBC,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better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understand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business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case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to </a:t>
            </a:r>
            <a:r>
              <a:rPr sz="3200" dirty="0">
                <a:latin typeface="Arial"/>
                <a:cs typeface="Arial"/>
              </a:rPr>
              <a:t>reopen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this</a:t>
            </a:r>
            <a:r>
              <a:rPr sz="3200" spc="-20" dirty="0">
                <a:latin typeface="Arial"/>
                <a:cs typeface="Arial"/>
              </a:rPr>
              <a:t> line</a:t>
            </a:r>
            <a:endParaRPr sz="3200">
              <a:latin typeface="Arial"/>
              <a:cs typeface="Arial"/>
            </a:endParaRPr>
          </a:p>
          <a:p>
            <a:pPr marL="354965" marR="339090" indent="-342265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WSP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are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part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way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through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this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process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have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completed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engineering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and </a:t>
            </a:r>
            <a:r>
              <a:rPr sz="3200" dirty="0">
                <a:latin typeface="Arial"/>
                <a:cs typeface="Arial"/>
              </a:rPr>
              <a:t>operational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review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9211" y="4539996"/>
            <a:ext cx="2142744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dirty="0"/>
              <a:t>RYR</a:t>
            </a:r>
            <a:r>
              <a:rPr spc="-55" dirty="0"/>
              <a:t> </a:t>
            </a:r>
            <a:r>
              <a:rPr dirty="0"/>
              <a:t>STEERING</a:t>
            </a:r>
            <a:r>
              <a:rPr spc="-50" dirty="0"/>
              <a:t> </a:t>
            </a:r>
            <a:r>
              <a:rPr spc="-10" dirty="0"/>
              <a:t>BOARD</a:t>
            </a:r>
          </a:p>
          <a:p>
            <a:pPr marL="12700" marR="1405890">
              <a:lnSpc>
                <a:spcPct val="100000"/>
              </a:lnSpc>
              <a:spcBef>
                <a:spcPts val="965"/>
              </a:spcBef>
            </a:pPr>
            <a:r>
              <a:rPr b="0" dirty="0">
                <a:latin typeface="Arial"/>
                <a:cs typeface="Arial"/>
              </a:rPr>
              <a:t>Devon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County</a:t>
            </a:r>
            <a:r>
              <a:rPr b="0" spc="-10" dirty="0">
                <a:latin typeface="Arial"/>
                <a:cs typeface="Arial"/>
              </a:rPr>
              <a:t> Council </a:t>
            </a:r>
            <a:r>
              <a:rPr b="0" i="1" dirty="0">
                <a:latin typeface="Arial"/>
                <a:cs typeface="Arial"/>
              </a:rPr>
              <a:t>(incl</a:t>
            </a:r>
            <a:r>
              <a:rPr b="0" i="1" spc="-5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WSP</a:t>
            </a:r>
            <a:r>
              <a:rPr b="0" i="1" spc="-100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Project</a:t>
            </a:r>
            <a:r>
              <a:rPr b="0" i="1" spc="-10" dirty="0">
                <a:latin typeface="Arial"/>
                <a:cs typeface="Arial"/>
              </a:rPr>
              <a:t> </a:t>
            </a:r>
            <a:r>
              <a:rPr b="0" i="1" spc="-60" dirty="0">
                <a:latin typeface="Arial"/>
                <a:cs typeface="Arial"/>
              </a:rPr>
              <a:t>Team) </a:t>
            </a:r>
            <a:r>
              <a:rPr b="0" dirty="0">
                <a:latin typeface="Arial"/>
                <a:cs typeface="Arial"/>
              </a:rPr>
              <a:t>Network </a:t>
            </a:r>
            <a:r>
              <a:rPr b="0" spc="-20" dirty="0">
                <a:latin typeface="Arial"/>
                <a:cs typeface="Arial"/>
              </a:rPr>
              <a:t>Rail</a:t>
            </a:r>
          </a:p>
          <a:p>
            <a:pPr marL="12700" marR="1577340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Great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Western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Railway </a:t>
            </a:r>
            <a:r>
              <a:rPr b="0" dirty="0">
                <a:latin typeface="Arial"/>
                <a:cs typeface="Arial"/>
              </a:rPr>
              <a:t>Plymouth City</a:t>
            </a:r>
            <a:r>
              <a:rPr b="0" spc="-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Council</a:t>
            </a:r>
          </a:p>
          <a:p>
            <a:pPr marL="12700" marR="5080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Heart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of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the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South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West</a:t>
            </a:r>
            <a:r>
              <a:rPr b="0" spc="-25" dirty="0">
                <a:latin typeface="Arial"/>
                <a:cs typeface="Arial"/>
              </a:rPr>
              <a:t> LEP </a:t>
            </a:r>
            <a:r>
              <a:rPr b="0" dirty="0">
                <a:latin typeface="Arial"/>
                <a:cs typeface="Arial"/>
              </a:rPr>
              <a:t>Devon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&amp;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Cornwall</a:t>
            </a:r>
            <a:r>
              <a:rPr b="0" spc="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Rail</a:t>
            </a:r>
            <a:r>
              <a:rPr b="0" spc="-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Partnership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11828" y="6371031"/>
            <a:ext cx="2004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Arial"/>
                <a:cs typeface="Arial"/>
              </a:rPr>
              <a:t>Meets </a:t>
            </a:r>
            <a:r>
              <a:rPr sz="2400" i="1" spc="-10" dirty="0">
                <a:latin typeface="Arial"/>
                <a:cs typeface="Arial"/>
              </a:rPr>
              <a:t>monthly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799" y="1249172"/>
            <a:ext cx="3430270" cy="246443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400" b="1" dirty="0">
                <a:latin typeface="Arial"/>
                <a:cs typeface="Arial"/>
              </a:rPr>
              <a:t>RYR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PROJECT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BOARD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60"/>
              </a:spcBef>
            </a:pPr>
            <a:r>
              <a:rPr sz="2400" dirty="0">
                <a:latin typeface="Arial"/>
                <a:cs typeface="Arial"/>
              </a:rPr>
              <a:t>Devon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County</a:t>
            </a:r>
            <a:r>
              <a:rPr sz="2400" spc="-10" dirty="0">
                <a:latin typeface="Arial"/>
                <a:cs typeface="Arial"/>
              </a:rPr>
              <a:t> Council </a:t>
            </a:r>
            <a:r>
              <a:rPr sz="2400" i="1" dirty="0">
                <a:latin typeface="Arial"/>
                <a:cs typeface="Arial"/>
              </a:rPr>
              <a:t>(incl WSP</a:t>
            </a:r>
            <a:r>
              <a:rPr sz="2400" i="1" spc="-10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Proj</a:t>
            </a:r>
            <a:r>
              <a:rPr sz="2400" i="1" spc="-15" dirty="0">
                <a:latin typeface="Arial"/>
                <a:cs typeface="Arial"/>
              </a:rPr>
              <a:t> </a:t>
            </a:r>
            <a:r>
              <a:rPr sz="2400" i="1" spc="-20" dirty="0">
                <a:latin typeface="Arial"/>
                <a:cs typeface="Arial"/>
              </a:rPr>
              <a:t>Mgr) </a:t>
            </a:r>
            <a:r>
              <a:rPr sz="2400" dirty="0">
                <a:latin typeface="Arial"/>
                <a:cs typeface="Arial"/>
              </a:rPr>
              <a:t>Department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Transport </a:t>
            </a:r>
            <a:r>
              <a:rPr sz="2400" dirty="0">
                <a:latin typeface="Arial"/>
                <a:cs typeface="Arial"/>
              </a:rPr>
              <a:t>Network </a:t>
            </a:r>
            <a:r>
              <a:rPr sz="2400" spc="-20" dirty="0">
                <a:latin typeface="Arial"/>
                <a:cs typeface="Arial"/>
              </a:rPr>
              <a:t>Rail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Great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Western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Railway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3799" y="4053967"/>
            <a:ext cx="2004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Arial"/>
                <a:cs typeface="Arial"/>
              </a:rPr>
              <a:t>Meets </a:t>
            </a:r>
            <a:r>
              <a:rPr sz="2400" i="1" spc="-10" dirty="0">
                <a:latin typeface="Arial"/>
                <a:cs typeface="Arial"/>
              </a:rPr>
              <a:t>monthly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8803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105"/>
              </a:spcBef>
            </a:pPr>
            <a:r>
              <a:rPr dirty="0"/>
              <a:t>Project</a:t>
            </a:r>
            <a:r>
              <a:rPr spc="-35" dirty="0"/>
              <a:t> </a:t>
            </a:r>
            <a:r>
              <a:rPr spc="-10" dirty="0"/>
              <a:t>Governance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968" y="274320"/>
            <a:ext cx="8755380" cy="728980"/>
          </a:xfrm>
          <a:custGeom>
            <a:avLst/>
            <a:gdLst/>
            <a:ahLst/>
            <a:cxnLst/>
            <a:rect l="l" t="t" r="r" b="b"/>
            <a:pathLst>
              <a:path w="8755380" h="728980">
                <a:moveTo>
                  <a:pt x="8755380" y="0"/>
                </a:moveTo>
                <a:lnTo>
                  <a:pt x="0" y="0"/>
                </a:lnTo>
                <a:lnTo>
                  <a:pt x="0" y="728471"/>
                </a:lnTo>
                <a:lnTo>
                  <a:pt x="8755380" y="728471"/>
                </a:lnTo>
                <a:lnTo>
                  <a:pt x="87553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328" rIns="0" bIns="0" rtlCol="0">
            <a:spAutoFit/>
          </a:bodyPr>
          <a:lstStyle/>
          <a:p>
            <a:pPr marL="137795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Strategic</a:t>
            </a:r>
            <a:r>
              <a:rPr spc="-40" dirty="0"/>
              <a:t> </a:t>
            </a:r>
            <a:r>
              <a:rPr dirty="0"/>
              <a:t>Outline</a:t>
            </a:r>
            <a:r>
              <a:rPr spc="-65" dirty="0"/>
              <a:t> </a:t>
            </a:r>
            <a:r>
              <a:rPr dirty="0"/>
              <a:t>Business</a:t>
            </a:r>
            <a:r>
              <a:rPr spc="-55" dirty="0"/>
              <a:t> </a:t>
            </a:r>
            <a:r>
              <a:rPr dirty="0"/>
              <a:t>Case</a:t>
            </a:r>
            <a:r>
              <a:rPr spc="-30" dirty="0"/>
              <a:t> </a:t>
            </a:r>
            <a:r>
              <a:rPr spc="-10" dirty="0"/>
              <a:t>(SOBC) </a:t>
            </a:r>
            <a:r>
              <a:rPr dirty="0"/>
              <a:t>Indicative</a:t>
            </a:r>
            <a:r>
              <a:rPr spc="-90" dirty="0"/>
              <a:t> </a:t>
            </a:r>
            <a:r>
              <a:rPr spc="-10" dirty="0"/>
              <a:t>Programme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1342110"/>
            <a:ext cx="8583295" cy="551307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Review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validate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past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work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–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February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‘22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Option</a:t>
            </a:r>
            <a:r>
              <a:rPr sz="3200" spc="-2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Assessment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Report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–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March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‘22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5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Case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Model:</a:t>
            </a:r>
            <a:endParaRPr sz="32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b="1" spc="-10" dirty="0">
                <a:latin typeface="Arial"/>
                <a:cs typeface="Arial"/>
              </a:rPr>
              <a:t>Strategic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b="1" spc="-10" dirty="0">
                <a:latin typeface="Arial"/>
                <a:cs typeface="Arial"/>
              </a:rPr>
              <a:t>Economic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10" dirty="0">
                <a:latin typeface="Arial"/>
                <a:cs typeface="Arial"/>
              </a:rPr>
              <a:t>Financial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10" dirty="0">
                <a:latin typeface="Arial"/>
                <a:cs typeface="Arial"/>
              </a:rPr>
              <a:t>Commercial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10" dirty="0">
                <a:latin typeface="Arial"/>
                <a:cs typeface="Arial"/>
              </a:rPr>
              <a:t>Management</a:t>
            </a:r>
            <a:endParaRPr sz="2800">
              <a:latin typeface="Arial"/>
              <a:cs typeface="Arial"/>
            </a:endParaRPr>
          </a:p>
          <a:p>
            <a:pPr marL="12700" marR="4920615" indent="342265">
              <a:lnSpc>
                <a:spcPts val="4610"/>
              </a:lnSpc>
              <a:spcBef>
                <a:spcPts val="8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SOBC</a:t>
            </a:r>
            <a:r>
              <a:rPr sz="3200" spc="-10" dirty="0">
                <a:latin typeface="Arial"/>
                <a:cs typeface="Arial"/>
              </a:rPr>
              <a:t> submission </a:t>
            </a:r>
            <a:r>
              <a:rPr sz="3200" dirty="0">
                <a:latin typeface="Arial"/>
                <a:cs typeface="Arial"/>
              </a:rPr>
              <a:t>by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Summer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2022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8476" y="2849879"/>
            <a:ext cx="4878324" cy="36591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09438" y="1655190"/>
            <a:ext cx="3481704" cy="4053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CASE: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Driving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modal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shift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decarbonisation</a:t>
            </a:r>
            <a:endParaRPr sz="2400">
              <a:latin typeface="Calibri"/>
              <a:cs typeface="Calibri"/>
            </a:endParaRPr>
          </a:p>
          <a:p>
            <a:pPr marL="354965" marR="245110" indent="-342265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Accessing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jobs,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training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skills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Tavistock residents</a:t>
            </a:r>
            <a:endParaRPr sz="24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Trebling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train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services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deprived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communities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Plymouth</a:t>
            </a:r>
            <a:endParaRPr sz="2400">
              <a:latin typeface="Calibri"/>
              <a:cs typeface="Calibri"/>
            </a:endParaRPr>
          </a:p>
          <a:p>
            <a:pPr marL="355600" marR="570865" indent="-342900" algn="just">
              <a:lnSpc>
                <a:spcPts val="2900"/>
              </a:lnSpc>
              <a:spcBef>
                <a:spcPts val="80"/>
              </a:spcBef>
              <a:buChar char="-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Devonport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dockyard </a:t>
            </a:r>
            <a:r>
              <a:rPr sz="2400" dirty="0">
                <a:latin typeface="Calibri"/>
                <a:cs typeface="Calibri"/>
              </a:rPr>
              <a:t>accessibility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boosted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661784" cy="6617334"/>
            <a:chOff x="0" y="0"/>
            <a:chExt cx="6661784" cy="661733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329427" cy="66172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482595" y="0"/>
              <a:ext cx="4178935" cy="1062355"/>
            </a:xfrm>
            <a:custGeom>
              <a:avLst/>
              <a:gdLst/>
              <a:ahLst/>
              <a:cxnLst/>
              <a:rect l="l" t="t" r="r" b="b"/>
              <a:pathLst>
                <a:path w="4178934" h="1062355">
                  <a:moveTo>
                    <a:pt x="4178807" y="0"/>
                  </a:moveTo>
                  <a:lnTo>
                    <a:pt x="0" y="0"/>
                  </a:lnTo>
                  <a:lnTo>
                    <a:pt x="0" y="1062227"/>
                  </a:lnTo>
                  <a:lnTo>
                    <a:pt x="4178807" y="1062227"/>
                  </a:lnTo>
                  <a:lnTo>
                    <a:pt x="41788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646426" y="237871"/>
            <a:ext cx="3854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Tavistock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Plymouth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Railway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i="1" dirty="0">
                <a:latin typeface="Arial"/>
                <a:cs typeface="Arial"/>
              </a:rPr>
              <a:t>Restoring</a:t>
            </a:r>
            <a:r>
              <a:rPr sz="1800" b="1" i="1" spc="-6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Your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Railway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Ideas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spc="-20" dirty="0">
                <a:latin typeface="Arial"/>
                <a:cs typeface="Arial"/>
              </a:rPr>
              <a:t>Fund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78371" y="753428"/>
            <a:ext cx="3684270" cy="5643245"/>
            <a:chOff x="778371" y="753428"/>
            <a:chExt cx="3684270" cy="564324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77411" y="5955791"/>
              <a:ext cx="394715" cy="44043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1564" y="5900928"/>
              <a:ext cx="330708" cy="3840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005072" y="5920740"/>
              <a:ext cx="94615" cy="466725"/>
            </a:xfrm>
            <a:custGeom>
              <a:avLst/>
              <a:gdLst/>
              <a:ahLst/>
              <a:cxnLst/>
              <a:rect l="l" t="t" r="r" b="b"/>
              <a:pathLst>
                <a:path w="94614" h="466725">
                  <a:moveTo>
                    <a:pt x="62484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62484" y="45720"/>
                  </a:lnTo>
                  <a:lnTo>
                    <a:pt x="62484" y="0"/>
                  </a:lnTo>
                  <a:close/>
                </a:path>
                <a:path w="94614" h="466725">
                  <a:moveTo>
                    <a:pt x="94488" y="420624"/>
                  </a:moveTo>
                  <a:lnTo>
                    <a:pt x="30480" y="420624"/>
                  </a:lnTo>
                  <a:lnTo>
                    <a:pt x="30480" y="466344"/>
                  </a:lnTo>
                  <a:lnTo>
                    <a:pt x="94488" y="466344"/>
                  </a:lnTo>
                  <a:lnTo>
                    <a:pt x="94488" y="420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97421" y="772478"/>
              <a:ext cx="1140460" cy="1724660"/>
            </a:xfrm>
            <a:custGeom>
              <a:avLst/>
              <a:gdLst/>
              <a:ahLst/>
              <a:cxnLst/>
              <a:rect l="l" t="t" r="r" b="b"/>
              <a:pathLst>
                <a:path w="1140460" h="1724660">
                  <a:moveTo>
                    <a:pt x="169860" y="668717"/>
                  </a:moveTo>
                  <a:lnTo>
                    <a:pt x="198585" y="611634"/>
                  </a:lnTo>
                  <a:lnTo>
                    <a:pt x="228614" y="556466"/>
                  </a:lnTo>
                  <a:lnTo>
                    <a:pt x="259828" y="503308"/>
                  </a:lnTo>
                  <a:lnTo>
                    <a:pt x="292106" y="452256"/>
                  </a:lnTo>
                  <a:lnTo>
                    <a:pt x="325328" y="403408"/>
                  </a:lnTo>
                  <a:lnTo>
                    <a:pt x="359375" y="356858"/>
                  </a:lnTo>
                  <a:lnTo>
                    <a:pt x="394126" y="312704"/>
                  </a:lnTo>
                  <a:lnTo>
                    <a:pt x="429462" y="271042"/>
                  </a:lnTo>
                  <a:lnTo>
                    <a:pt x="465261" y="231968"/>
                  </a:lnTo>
                  <a:lnTo>
                    <a:pt x="501404" y="195578"/>
                  </a:lnTo>
                  <a:lnTo>
                    <a:pt x="537771" y="161969"/>
                  </a:lnTo>
                  <a:lnTo>
                    <a:pt x="574241" y="131237"/>
                  </a:lnTo>
                  <a:lnTo>
                    <a:pt x="610695" y="103478"/>
                  </a:lnTo>
                  <a:lnTo>
                    <a:pt x="647013" y="78789"/>
                  </a:lnTo>
                  <a:lnTo>
                    <a:pt x="683074" y="57265"/>
                  </a:lnTo>
                  <a:lnTo>
                    <a:pt x="718758" y="39004"/>
                  </a:lnTo>
                  <a:lnTo>
                    <a:pt x="753946" y="24101"/>
                  </a:lnTo>
                  <a:lnTo>
                    <a:pt x="822350" y="4755"/>
                  </a:lnTo>
                  <a:lnTo>
                    <a:pt x="887326" y="0"/>
                  </a:lnTo>
                  <a:lnTo>
                    <a:pt x="918228" y="3333"/>
                  </a:lnTo>
                  <a:lnTo>
                    <a:pt x="976260" y="21906"/>
                  </a:lnTo>
                  <a:lnTo>
                    <a:pt x="1026878" y="55848"/>
                  </a:lnTo>
                  <a:lnTo>
                    <a:pt x="1068185" y="103386"/>
                  </a:lnTo>
                  <a:lnTo>
                    <a:pt x="1100186" y="163289"/>
                  </a:lnTo>
                  <a:lnTo>
                    <a:pt x="1122888" y="234325"/>
                  </a:lnTo>
                  <a:lnTo>
                    <a:pt x="1130754" y="273634"/>
                  </a:lnTo>
                  <a:lnTo>
                    <a:pt x="1136298" y="315264"/>
                  </a:lnTo>
                  <a:lnTo>
                    <a:pt x="1139521" y="359062"/>
                  </a:lnTo>
                  <a:lnTo>
                    <a:pt x="1140423" y="404874"/>
                  </a:lnTo>
                  <a:lnTo>
                    <a:pt x="1139005" y="452546"/>
                  </a:lnTo>
                  <a:lnTo>
                    <a:pt x="1135269" y="501925"/>
                  </a:lnTo>
                  <a:lnTo>
                    <a:pt x="1129214" y="552855"/>
                  </a:lnTo>
                  <a:lnTo>
                    <a:pt x="1120842" y="605184"/>
                  </a:lnTo>
                  <a:lnTo>
                    <a:pt x="1110154" y="658757"/>
                  </a:lnTo>
                  <a:lnTo>
                    <a:pt x="1097150" y="713421"/>
                  </a:lnTo>
                  <a:lnTo>
                    <a:pt x="1081831" y="769021"/>
                  </a:lnTo>
                  <a:lnTo>
                    <a:pt x="1064198" y="825404"/>
                  </a:lnTo>
                  <a:lnTo>
                    <a:pt x="1044252" y="882416"/>
                  </a:lnTo>
                  <a:lnTo>
                    <a:pt x="1021994" y="939903"/>
                  </a:lnTo>
                  <a:lnTo>
                    <a:pt x="997425" y="997711"/>
                  </a:lnTo>
                  <a:lnTo>
                    <a:pt x="970545" y="1055686"/>
                  </a:lnTo>
                  <a:lnTo>
                    <a:pt x="941832" y="1112768"/>
                  </a:lnTo>
                  <a:lnTo>
                    <a:pt x="911813" y="1167936"/>
                  </a:lnTo>
                  <a:lnTo>
                    <a:pt x="880608" y="1221094"/>
                  </a:lnTo>
                  <a:lnTo>
                    <a:pt x="848337" y="1272146"/>
                  </a:lnTo>
                  <a:lnTo>
                    <a:pt x="815120" y="1320994"/>
                  </a:lnTo>
                  <a:lnTo>
                    <a:pt x="781078" y="1367542"/>
                  </a:lnTo>
                  <a:lnTo>
                    <a:pt x="746331" y="1411695"/>
                  </a:lnTo>
                  <a:lnTo>
                    <a:pt x="710998" y="1453356"/>
                  </a:lnTo>
                  <a:lnTo>
                    <a:pt x="675200" y="1492428"/>
                  </a:lnTo>
                  <a:lnTo>
                    <a:pt x="639058" y="1528815"/>
                  </a:lnTo>
                  <a:lnTo>
                    <a:pt x="602691" y="1562421"/>
                  </a:lnTo>
                  <a:lnTo>
                    <a:pt x="566219" y="1593150"/>
                  </a:lnTo>
                  <a:lnTo>
                    <a:pt x="529764" y="1620904"/>
                  </a:lnTo>
                  <a:lnTo>
                    <a:pt x="493444" y="1645589"/>
                  </a:lnTo>
                  <a:lnTo>
                    <a:pt x="457381" y="1667106"/>
                  </a:lnTo>
                  <a:lnTo>
                    <a:pt x="421694" y="1685361"/>
                  </a:lnTo>
                  <a:lnTo>
                    <a:pt x="386503" y="1700257"/>
                  </a:lnTo>
                  <a:lnTo>
                    <a:pt x="318093" y="1719584"/>
                  </a:lnTo>
                  <a:lnTo>
                    <a:pt x="253111" y="1724318"/>
                  </a:lnTo>
                  <a:lnTo>
                    <a:pt x="222207" y="1720971"/>
                  </a:lnTo>
                  <a:lnTo>
                    <a:pt x="164171" y="1702370"/>
                  </a:lnTo>
                  <a:lnTo>
                    <a:pt x="113550" y="1668457"/>
                  </a:lnTo>
                  <a:lnTo>
                    <a:pt x="72241" y="1620943"/>
                  </a:lnTo>
                  <a:lnTo>
                    <a:pt x="40239" y="1561060"/>
                  </a:lnTo>
                  <a:lnTo>
                    <a:pt x="17536" y="1490040"/>
                  </a:lnTo>
                  <a:lnTo>
                    <a:pt x="9669" y="1450738"/>
                  </a:lnTo>
                  <a:lnTo>
                    <a:pt x="4125" y="1409113"/>
                  </a:lnTo>
                  <a:lnTo>
                    <a:pt x="902" y="1365320"/>
                  </a:lnTo>
                  <a:lnTo>
                    <a:pt x="0" y="1319512"/>
                  </a:lnTo>
                  <a:lnTo>
                    <a:pt x="1417" y="1271844"/>
                  </a:lnTo>
                  <a:lnTo>
                    <a:pt x="5153" y="1222469"/>
                  </a:lnTo>
                  <a:lnTo>
                    <a:pt x="11207" y="1171541"/>
                  </a:lnTo>
                  <a:lnTo>
                    <a:pt x="19578" y="1119214"/>
                  </a:lnTo>
                  <a:lnTo>
                    <a:pt x="30265" y="1065642"/>
                  </a:lnTo>
                  <a:lnTo>
                    <a:pt x="43268" y="1010980"/>
                  </a:lnTo>
                  <a:lnTo>
                    <a:pt x="58586" y="955380"/>
                  </a:lnTo>
                  <a:lnTo>
                    <a:pt x="76217" y="898998"/>
                  </a:lnTo>
                  <a:lnTo>
                    <a:pt x="96160" y="841986"/>
                  </a:lnTo>
                  <a:lnTo>
                    <a:pt x="118416" y="784500"/>
                  </a:lnTo>
                  <a:lnTo>
                    <a:pt x="142983" y="726692"/>
                  </a:lnTo>
                  <a:lnTo>
                    <a:pt x="169860" y="66871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>
              <a:lnSpc>
                <a:spcPct val="100000"/>
              </a:lnSpc>
              <a:spcBef>
                <a:spcPts val="105"/>
              </a:spcBef>
            </a:pPr>
            <a:r>
              <a:rPr dirty="0"/>
              <a:t>Developing</a:t>
            </a:r>
            <a:r>
              <a:rPr spc="-70" dirty="0"/>
              <a:t> </a:t>
            </a:r>
            <a:r>
              <a:rPr dirty="0"/>
              <a:t>the</a:t>
            </a:r>
            <a:r>
              <a:rPr spc="-55" dirty="0"/>
              <a:t> </a:t>
            </a:r>
            <a:r>
              <a:rPr dirty="0"/>
              <a:t>Strategic</a:t>
            </a:r>
            <a:r>
              <a:rPr spc="-60" dirty="0"/>
              <a:t> </a:t>
            </a:r>
            <a:r>
              <a:rPr spc="-10" dirty="0"/>
              <a:t>Case:</a:t>
            </a:r>
          </a:p>
          <a:p>
            <a:pPr marL="192405">
              <a:lnSpc>
                <a:spcPct val="100000"/>
              </a:lnSpc>
            </a:pPr>
            <a:r>
              <a:rPr i="1" dirty="0">
                <a:latin typeface="Arial"/>
                <a:cs typeface="Arial"/>
              </a:rPr>
              <a:t>Objectives</a:t>
            </a:r>
            <a:r>
              <a:rPr i="1" spc="-50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of</a:t>
            </a:r>
            <a:r>
              <a:rPr i="1" spc="-30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the</a:t>
            </a:r>
            <a:r>
              <a:rPr i="1" spc="-30" dirty="0">
                <a:latin typeface="Arial"/>
                <a:cs typeface="Arial"/>
              </a:rPr>
              <a:t> </a:t>
            </a:r>
            <a:r>
              <a:rPr i="1" spc="-10" dirty="0">
                <a:latin typeface="Arial"/>
                <a:cs typeface="Arial"/>
              </a:rPr>
              <a:t>Scheme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5642" y="1414456"/>
            <a:ext cx="7845425" cy="4827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74295" indent="-342265">
              <a:lnSpc>
                <a:spcPct val="114999"/>
              </a:lnSpc>
              <a:spcBef>
                <a:spcPts val="100"/>
              </a:spcBef>
              <a:buClr>
                <a:srgbClr val="F84239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Enhanced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connectivity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encouraging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mode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shift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rail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for </a:t>
            </a:r>
            <a:r>
              <a:rPr sz="2000" dirty="0">
                <a:latin typeface="Arial"/>
                <a:cs typeface="Arial"/>
              </a:rPr>
              <a:t>journeys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between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Tavistock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Plymouth,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addressing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congestion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A386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corridor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tackling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Climate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Emergency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by </a:t>
            </a:r>
            <a:r>
              <a:rPr sz="2000" dirty="0">
                <a:latin typeface="Arial"/>
                <a:cs typeface="Arial"/>
              </a:rPr>
              <a:t>supporting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lower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carbon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travel</a:t>
            </a:r>
            <a:endParaRPr sz="2000">
              <a:latin typeface="Arial"/>
              <a:cs typeface="Arial"/>
            </a:endParaRPr>
          </a:p>
          <a:p>
            <a:pPr marL="354965" marR="5080" indent="-342265">
              <a:lnSpc>
                <a:spcPct val="114999"/>
              </a:lnSpc>
              <a:spcBef>
                <a:spcPts val="484"/>
              </a:spcBef>
              <a:buClr>
                <a:srgbClr val="F84239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Facilitate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local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development,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laid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out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Plymouth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South </a:t>
            </a:r>
            <a:r>
              <a:rPr sz="2000" dirty="0">
                <a:latin typeface="Arial"/>
                <a:cs typeface="Arial"/>
              </a:rPr>
              <a:t>West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Devon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Joint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Local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Plan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(JLP)</a:t>
            </a:r>
            <a:endParaRPr sz="2000">
              <a:latin typeface="Arial"/>
              <a:cs typeface="Arial"/>
            </a:endParaRPr>
          </a:p>
          <a:p>
            <a:pPr marL="354965" marR="83185" indent="-342265">
              <a:lnSpc>
                <a:spcPct val="114999"/>
              </a:lnSpc>
              <a:spcBef>
                <a:spcPts val="480"/>
              </a:spcBef>
              <a:buClr>
                <a:srgbClr val="F84239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Enhanced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access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employment,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education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healthcare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in </a:t>
            </a:r>
            <a:r>
              <a:rPr sz="2000" dirty="0">
                <a:latin typeface="Arial"/>
                <a:cs typeface="Arial"/>
              </a:rPr>
              <a:t>Plymouth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Tavistock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residents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residents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west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Devon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and </a:t>
            </a:r>
            <a:r>
              <a:rPr sz="2000" dirty="0">
                <a:latin typeface="Arial"/>
                <a:cs typeface="Arial"/>
              </a:rPr>
              <a:t>north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Cornwall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840"/>
              </a:spcBef>
              <a:buClr>
                <a:srgbClr val="F84239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Provide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improvement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rail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services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deprived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360"/>
              </a:spcBef>
            </a:pPr>
            <a:r>
              <a:rPr sz="2000" dirty="0">
                <a:latin typeface="Arial"/>
                <a:cs typeface="Arial"/>
              </a:rPr>
              <a:t>communities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Budeaux,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Keyham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Devonport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Plymouth</a:t>
            </a:r>
            <a:endParaRPr sz="2000">
              <a:latin typeface="Arial"/>
              <a:cs typeface="Arial"/>
            </a:endParaRPr>
          </a:p>
          <a:p>
            <a:pPr marL="354965" marR="1279525" indent="-342265">
              <a:lnSpc>
                <a:spcPct val="114999"/>
              </a:lnSpc>
              <a:spcBef>
                <a:spcPts val="480"/>
              </a:spcBef>
              <a:buClr>
                <a:srgbClr val="F84239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Improve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visitor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access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by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public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transport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natural </a:t>
            </a:r>
            <a:r>
              <a:rPr sz="2000" dirty="0">
                <a:latin typeface="Arial"/>
                <a:cs typeface="Arial"/>
              </a:rPr>
              <a:t>environment,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particularly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Dartmoor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National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Park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260" y="71120"/>
            <a:ext cx="494157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079" indent="-247015">
              <a:lnSpc>
                <a:spcPct val="100000"/>
              </a:lnSpc>
              <a:spcBef>
                <a:spcPts val="100"/>
              </a:spcBef>
              <a:buChar char="-"/>
              <a:tabLst>
                <a:tab pos="259715" algn="l"/>
              </a:tabLst>
            </a:pPr>
            <a:r>
              <a:rPr dirty="0"/>
              <a:t>Supporting</a:t>
            </a:r>
            <a:r>
              <a:rPr spc="-50" dirty="0"/>
              <a:t> </a:t>
            </a:r>
            <a:r>
              <a:rPr spc="-10" dirty="0"/>
              <a:t>Growth</a:t>
            </a:r>
          </a:p>
          <a:p>
            <a:pPr marL="259079" indent="-247015">
              <a:lnSpc>
                <a:spcPct val="100000"/>
              </a:lnSpc>
              <a:buChar char="-"/>
              <a:tabLst>
                <a:tab pos="259715" algn="l"/>
              </a:tabLst>
            </a:pPr>
            <a:r>
              <a:rPr dirty="0"/>
              <a:t>Encouraging</a:t>
            </a:r>
            <a:r>
              <a:rPr spc="-60" dirty="0"/>
              <a:t> </a:t>
            </a:r>
            <a:r>
              <a:rPr dirty="0"/>
              <a:t>Mode</a:t>
            </a:r>
            <a:r>
              <a:rPr spc="-60" dirty="0"/>
              <a:t> </a:t>
            </a:r>
            <a:r>
              <a:rPr spc="-10" dirty="0"/>
              <a:t>Shift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1275588"/>
            <a:ext cx="9060180" cy="5486400"/>
            <a:chOff x="0" y="1275588"/>
            <a:chExt cx="9060180" cy="54864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45379" y="2814826"/>
              <a:ext cx="4114800" cy="394715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75588"/>
              <a:ext cx="4945379" cy="33924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13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-</a:t>
            </a:r>
            <a:r>
              <a:rPr sz="2800" spc="-60" dirty="0"/>
              <a:t> </a:t>
            </a:r>
            <a:r>
              <a:rPr sz="2800" spc="-10" dirty="0"/>
              <a:t>Improving</a:t>
            </a:r>
            <a:r>
              <a:rPr sz="2800" spc="-140" dirty="0"/>
              <a:t> </a:t>
            </a:r>
            <a:r>
              <a:rPr sz="2800" dirty="0"/>
              <a:t>Access</a:t>
            </a:r>
            <a:r>
              <a:rPr sz="2800" spc="-50" dirty="0"/>
              <a:t> </a:t>
            </a:r>
            <a:r>
              <a:rPr sz="2800" dirty="0"/>
              <a:t>within</a:t>
            </a:r>
            <a:r>
              <a:rPr sz="2800" spc="-50" dirty="0"/>
              <a:t> </a:t>
            </a:r>
            <a:r>
              <a:rPr sz="2800" spc="-10" dirty="0"/>
              <a:t>Plymouth</a:t>
            </a:r>
            <a:endParaRPr sz="2800"/>
          </a:p>
          <a:p>
            <a:pPr marL="12700">
              <a:lnSpc>
                <a:spcPct val="100000"/>
              </a:lnSpc>
            </a:pPr>
            <a:r>
              <a:rPr sz="2800" i="1" dirty="0">
                <a:latin typeface="Arial"/>
                <a:cs typeface="Arial"/>
              </a:rPr>
              <a:t>Income</a:t>
            </a:r>
            <a:r>
              <a:rPr sz="2800" i="1" spc="-90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Score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2023" y="1175892"/>
            <a:ext cx="8836660" cy="5408295"/>
            <a:chOff x="192023" y="1175892"/>
            <a:chExt cx="8836660" cy="54082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023" y="1263395"/>
              <a:ext cx="8836152" cy="53202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46252" y="1175892"/>
              <a:ext cx="1553210" cy="3327400"/>
            </a:xfrm>
            <a:custGeom>
              <a:avLst/>
              <a:gdLst/>
              <a:ahLst/>
              <a:cxnLst/>
              <a:rect l="l" t="t" r="r" b="b"/>
              <a:pathLst>
                <a:path w="1553210" h="3327400">
                  <a:moveTo>
                    <a:pt x="1321412" y="3255025"/>
                  </a:moveTo>
                  <a:lnTo>
                    <a:pt x="1311960" y="3327400"/>
                  </a:lnTo>
                  <a:lnTo>
                    <a:pt x="1512726" y="3263900"/>
                  </a:lnTo>
                  <a:lnTo>
                    <a:pt x="1358950" y="3263900"/>
                  </a:lnTo>
                  <a:lnTo>
                    <a:pt x="1321412" y="3255025"/>
                  </a:lnTo>
                  <a:close/>
                </a:path>
                <a:path w="1553210" h="3327400">
                  <a:moveTo>
                    <a:pt x="1331371" y="3178762"/>
                  </a:moveTo>
                  <a:lnTo>
                    <a:pt x="1321412" y="3255025"/>
                  </a:lnTo>
                  <a:lnTo>
                    <a:pt x="1358950" y="3263900"/>
                  </a:lnTo>
                  <a:lnTo>
                    <a:pt x="1368729" y="3187699"/>
                  </a:lnTo>
                  <a:lnTo>
                    <a:pt x="1331371" y="3178762"/>
                  </a:lnTo>
                  <a:close/>
                </a:path>
                <a:path w="1553210" h="3327400">
                  <a:moveTo>
                    <a:pt x="1340154" y="3111499"/>
                  </a:moveTo>
                  <a:lnTo>
                    <a:pt x="1331371" y="3178762"/>
                  </a:lnTo>
                  <a:lnTo>
                    <a:pt x="1368729" y="3187699"/>
                  </a:lnTo>
                  <a:lnTo>
                    <a:pt x="1358950" y="3263900"/>
                  </a:lnTo>
                  <a:lnTo>
                    <a:pt x="1512726" y="3263900"/>
                  </a:lnTo>
                  <a:lnTo>
                    <a:pt x="1552879" y="3251199"/>
                  </a:lnTo>
                  <a:lnTo>
                    <a:pt x="1340154" y="3111499"/>
                  </a:lnTo>
                  <a:close/>
                </a:path>
                <a:path w="1553210" h="3327400">
                  <a:moveTo>
                    <a:pt x="1315643" y="3174999"/>
                  </a:moveTo>
                  <a:lnTo>
                    <a:pt x="1016050" y="3174999"/>
                  </a:lnTo>
                  <a:lnTo>
                    <a:pt x="1025194" y="3187699"/>
                  </a:lnTo>
                  <a:lnTo>
                    <a:pt x="1045260" y="3187699"/>
                  </a:lnTo>
                  <a:lnTo>
                    <a:pt x="1068755" y="3200399"/>
                  </a:lnTo>
                  <a:lnTo>
                    <a:pt x="1094282" y="3213099"/>
                  </a:lnTo>
                  <a:lnTo>
                    <a:pt x="1121206" y="3213099"/>
                  </a:lnTo>
                  <a:lnTo>
                    <a:pt x="1149273" y="3225799"/>
                  </a:lnTo>
                  <a:lnTo>
                    <a:pt x="1178356" y="3238499"/>
                  </a:lnTo>
                  <a:lnTo>
                    <a:pt x="1208709" y="3238499"/>
                  </a:lnTo>
                  <a:lnTo>
                    <a:pt x="1239951" y="3251199"/>
                  </a:lnTo>
                  <a:lnTo>
                    <a:pt x="1305229" y="3251199"/>
                  </a:lnTo>
                  <a:lnTo>
                    <a:pt x="1321412" y="3255025"/>
                  </a:lnTo>
                  <a:lnTo>
                    <a:pt x="1331371" y="3178762"/>
                  </a:lnTo>
                  <a:lnTo>
                    <a:pt x="1315643" y="3174999"/>
                  </a:lnTo>
                  <a:close/>
                </a:path>
                <a:path w="1553210" h="3327400">
                  <a:moveTo>
                    <a:pt x="1223441" y="3162299"/>
                  </a:moveTo>
                  <a:lnTo>
                    <a:pt x="976680" y="3162299"/>
                  </a:lnTo>
                  <a:lnTo>
                    <a:pt x="991412" y="3174999"/>
                  </a:lnTo>
                  <a:lnTo>
                    <a:pt x="1254048" y="3174999"/>
                  </a:lnTo>
                  <a:lnTo>
                    <a:pt x="1223441" y="3162299"/>
                  </a:lnTo>
                  <a:close/>
                </a:path>
                <a:path w="1553210" h="3327400">
                  <a:moveTo>
                    <a:pt x="1094663" y="3124199"/>
                  </a:moveTo>
                  <a:lnTo>
                    <a:pt x="922832" y="3124199"/>
                  </a:lnTo>
                  <a:lnTo>
                    <a:pt x="935532" y="3136899"/>
                  </a:lnTo>
                  <a:lnTo>
                    <a:pt x="948867" y="3149599"/>
                  </a:lnTo>
                  <a:lnTo>
                    <a:pt x="962710" y="3162299"/>
                  </a:lnTo>
                  <a:lnTo>
                    <a:pt x="1195755" y="3162299"/>
                  </a:lnTo>
                  <a:lnTo>
                    <a:pt x="1167561" y="3149599"/>
                  </a:lnTo>
                  <a:lnTo>
                    <a:pt x="1142796" y="3149599"/>
                  </a:lnTo>
                  <a:lnTo>
                    <a:pt x="1117269" y="3136899"/>
                  </a:lnTo>
                  <a:lnTo>
                    <a:pt x="1118666" y="3136899"/>
                  </a:lnTo>
                  <a:lnTo>
                    <a:pt x="1094663" y="3124199"/>
                  </a:lnTo>
                  <a:close/>
                </a:path>
                <a:path w="1553210" h="3327400">
                  <a:moveTo>
                    <a:pt x="1035735" y="3098799"/>
                  </a:moveTo>
                  <a:lnTo>
                    <a:pt x="899845" y="3098799"/>
                  </a:lnTo>
                  <a:lnTo>
                    <a:pt x="905433" y="3111499"/>
                  </a:lnTo>
                  <a:lnTo>
                    <a:pt x="911402" y="3124199"/>
                  </a:lnTo>
                  <a:lnTo>
                    <a:pt x="1074724" y="3124199"/>
                  </a:lnTo>
                  <a:lnTo>
                    <a:pt x="1064056" y="3111499"/>
                  </a:lnTo>
                  <a:lnTo>
                    <a:pt x="1044498" y="3111499"/>
                  </a:lnTo>
                  <a:lnTo>
                    <a:pt x="1035735" y="3098799"/>
                  </a:lnTo>
                  <a:close/>
                </a:path>
                <a:path w="1553210" h="3327400">
                  <a:moveTo>
                    <a:pt x="972870" y="3073399"/>
                  </a:moveTo>
                  <a:lnTo>
                    <a:pt x="883970" y="3073399"/>
                  </a:lnTo>
                  <a:lnTo>
                    <a:pt x="889304" y="3086099"/>
                  </a:lnTo>
                  <a:lnTo>
                    <a:pt x="894511" y="3098799"/>
                  </a:lnTo>
                  <a:lnTo>
                    <a:pt x="1007922" y="3098799"/>
                  </a:lnTo>
                  <a:lnTo>
                    <a:pt x="995476" y="3086099"/>
                  </a:lnTo>
                  <a:lnTo>
                    <a:pt x="982395" y="3086099"/>
                  </a:lnTo>
                  <a:lnTo>
                    <a:pt x="972870" y="3073399"/>
                  </a:lnTo>
                  <a:close/>
                </a:path>
                <a:path w="1553210" h="3327400">
                  <a:moveTo>
                    <a:pt x="979347" y="3073399"/>
                  </a:moveTo>
                  <a:lnTo>
                    <a:pt x="982395" y="3086099"/>
                  </a:lnTo>
                  <a:lnTo>
                    <a:pt x="989507" y="3086099"/>
                  </a:lnTo>
                  <a:lnTo>
                    <a:pt x="979347" y="3073399"/>
                  </a:lnTo>
                  <a:close/>
                </a:path>
                <a:path w="1553210" h="3327400">
                  <a:moveTo>
                    <a:pt x="405104" y="1752600"/>
                  </a:moveTo>
                  <a:lnTo>
                    <a:pt x="285648" y="1752600"/>
                  </a:lnTo>
                  <a:lnTo>
                    <a:pt x="300316" y="1765300"/>
                  </a:lnTo>
                  <a:lnTo>
                    <a:pt x="298094" y="1765300"/>
                  </a:lnTo>
                  <a:lnTo>
                    <a:pt x="312572" y="1778000"/>
                  </a:lnTo>
                  <a:lnTo>
                    <a:pt x="310642" y="1778000"/>
                  </a:lnTo>
                  <a:lnTo>
                    <a:pt x="324929" y="1790700"/>
                  </a:lnTo>
                  <a:lnTo>
                    <a:pt x="324154" y="1790700"/>
                  </a:lnTo>
                  <a:lnTo>
                    <a:pt x="353072" y="1816100"/>
                  </a:lnTo>
                  <a:lnTo>
                    <a:pt x="381508" y="1841500"/>
                  </a:lnTo>
                  <a:lnTo>
                    <a:pt x="381203" y="1841500"/>
                  </a:lnTo>
                  <a:lnTo>
                    <a:pt x="395490" y="1854200"/>
                  </a:lnTo>
                  <a:lnTo>
                    <a:pt x="394931" y="1854200"/>
                  </a:lnTo>
                  <a:lnTo>
                    <a:pt x="409320" y="1866900"/>
                  </a:lnTo>
                  <a:lnTo>
                    <a:pt x="408546" y="1866900"/>
                  </a:lnTo>
                  <a:lnTo>
                    <a:pt x="422922" y="1879600"/>
                  </a:lnTo>
                  <a:lnTo>
                    <a:pt x="422160" y="1879600"/>
                  </a:lnTo>
                  <a:lnTo>
                    <a:pt x="436727" y="1892300"/>
                  </a:lnTo>
                  <a:lnTo>
                    <a:pt x="435711" y="1892300"/>
                  </a:lnTo>
                  <a:lnTo>
                    <a:pt x="450380" y="1917700"/>
                  </a:lnTo>
                  <a:lnTo>
                    <a:pt x="449402" y="1917700"/>
                  </a:lnTo>
                  <a:lnTo>
                    <a:pt x="464172" y="1930400"/>
                  </a:lnTo>
                  <a:lnTo>
                    <a:pt x="463372" y="1930400"/>
                  </a:lnTo>
                  <a:lnTo>
                    <a:pt x="478421" y="1955800"/>
                  </a:lnTo>
                  <a:lnTo>
                    <a:pt x="484708" y="1955800"/>
                  </a:lnTo>
                  <a:lnTo>
                    <a:pt x="492239" y="1968500"/>
                  </a:lnTo>
                  <a:lnTo>
                    <a:pt x="491947" y="1968500"/>
                  </a:lnTo>
                  <a:lnTo>
                    <a:pt x="499567" y="1981200"/>
                  </a:lnTo>
                  <a:lnTo>
                    <a:pt x="499186" y="1981200"/>
                  </a:lnTo>
                  <a:lnTo>
                    <a:pt x="506895" y="1993900"/>
                  </a:lnTo>
                  <a:lnTo>
                    <a:pt x="506564" y="1993900"/>
                  </a:lnTo>
                  <a:lnTo>
                    <a:pt x="514286" y="2006600"/>
                  </a:lnTo>
                  <a:lnTo>
                    <a:pt x="513930" y="2006600"/>
                  </a:lnTo>
                  <a:lnTo>
                    <a:pt x="521741" y="2032000"/>
                  </a:lnTo>
                  <a:lnTo>
                    <a:pt x="521436" y="2032000"/>
                  </a:lnTo>
                  <a:lnTo>
                    <a:pt x="529247" y="2044700"/>
                  </a:lnTo>
                  <a:lnTo>
                    <a:pt x="528980" y="2044700"/>
                  </a:lnTo>
                  <a:lnTo>
                    <a:pt x="536879" y="2057400"/>
                  </a:lnTo>
                  <a:lnTo>
                    <a:pt x="536562" y="2057400"/>
                  </a:lnTo>
                  <a:lnTo>
                    <a:pt x="544474" y="2070100"/>
                  </a:lnTo>
                  <a:lnTo>
                    <a:pt x="544258" y="2070100"/>
                  </a:lnTo>
                  <a:lnTo>
                    <a:pt x="552259" y="2095500"/>
                  </a:lnTo>
                  <a:lnTo>
                    <a:pt x="551967" y="2095500"/>
                  </a:lnTo>
                  <a:lnTo>
                    <a:pt x="560070" y="2108200"/>
                  </a:lnTo>
                  <a:lnTo>
                    <a:pt x="559765" y="2108200"/>
                  </a:lnTo>
                  <a:lnTo>
                    <a:pt x="568045" y="2133600"/>
                  </a:lnTo>
                  <a:lnTo>
                    <a:pt x="567804" y="2133600"/>
                  </a:lnTo>
                  <a:lnTo>
                    <a:pt x="576186" y="2159000"/>
                  </a:lnTo>
                  <a:lnTo>
                    <a:pt x="575983" y="2159000"/>
                  </a:lnTo>
                  <a:lnTo>
                    <a:pt x="584454" y="2171700"/>
                  </a:lnTo>
                  <a:lnTo>
                    <a:pt x="584327" y="2171700"/>
                  </a:lnTo>
                  <a:lnTo>
                    <a:pt x="593001" y="2197100"/>
                  </a:lnTo>
                  <a:lnTo>
                    <a:pt x="601637" y="2222500"/>
                  </a:lnTo>
                  <a:lnTo>
                    <a:pt x="610400" y="2260600"/>
                  </a:lnTo>
                  <a:lnTo>
                    <a:pt x="619150" y="2286000"/>
                  </a:lnTo>
                  <a:lnTo>
                    <a:pt x="628065" y="2311400"/>
                  </a:lnTo>
                  <a:lnTo>
                    <a:pt x="627938" y="2311400"/>
                  </a:lnTo>
                  <a:lnTo>
                    <a:pt x="637082" y="2336800"/>
                  </a:lnTo>
                  <a:lnTo>
                    <a:pt x="646226" y="2374900"/>
                  </a:lnTo>
                  <a:lnTo>
                    <a:pt x="655243" y="2400300"/>
                  </a:lnTo>
                  <a:lnTo>
                    <a:pt x="691819" y="2527299"/>
                  </a:lnTo>
                  <a:lnTo>
                    <a:pt x="728141" y="2654299"/>
                  </a:lnTo>
                  <a:lnTo>
                    <a:pt x="746048" y="2717799"/>
                  </a:lnTo>
                  <a:lnTo>
                    <a:pt x="763574" y="2781299"/>
                  </a:lnTo>
                  <a:lnTo>
                    <a:pt x="780846" y="2832099"/>
                  </a:lnTo>
                  <a:lnTo>
                    <a:pt x="797610" y="2882899"/>
                  </a:lnTo>
                  <a:lnTo>
                    <a:pt x="805738" y="2908299"/>
                  </a:lnTo>
                  <a:lnTo>
                    <a:pt x="813866" y="2920999"/>
                  </a:lnTo>
                  <a:lnTo>
                    <a:pt x="829614" y="2971799"/>
                  </a:lnTo>
                  <a:lnTo>
                    <a:pt x="836853" y="2984499"/>
                  </a:lnTo>
                  <a:lnTo>
                    <a:pt x="850315" y="3009899"/>
                  </a:lnTo>
                  <a:lnTo>
                    <a:pt x="867968" y="3047999"/>
                  </a:lnTo>
                  <a:lnTo>
                    <a:pt x="878763" y="3073399"/>
                  </a:lnTo>
                  <a:lnTo>
                    <a:pt x="968806" y="3073399"/>
                  </a:lnTo>
                  <a:lnTo>
                    <a:pt x="964361" y="3060699"/>
                  </a:lnTo>
                  <a:lnTo>
                    <a:pt x="958265" y="3060699"/>
                  </a:lnTo>
                  <a:lnTo>
                    <a:pt x="953693" y="3047999"/>
                  </a:lnTo>
                  <a:lnTo>
                    <a:pt x="954328" y="3047999"/>
                  </a:lnTo>
                  <a:lnTo>
                    <a:pt x="949756" y="3035299"/>
                  </a:lnTo>
                  <a:lnTo>
                    <a:pt x="945692" y="3035299"/>
                  </a:lnTo>
                  <a:lnTo>
                    <a:pt x="940739" y="3022599"/>
                  </a:lnTo>
                  <a:lnTo>
                    <a:pt x="941120" y="3022599"/>
                  </a:lnTo>
                  <a:lnTo>
                    <a:pt x="936040" y="3009899"/>
                  </a:lnTo>
                  <a:lnTo>
                    <a:pt x="930960" y="3009899"/>
                  </a:lnTo>
                  <a:lnTo>
                    <a:pt x="925245" y="2997199"/>
                  </a:lnTo>
                  <a:lnTo>
                    <a:pt x="925499" y="2997199"/>
                  </a:lnTo>
                  <a:lnTo>
                    <a:pt x="919403" y="2984499"/>
                  </a:lnTo>
                  <a:lnTo>
                    <a:pt x="913180" y="2971799"/>
                  </a:lnTo>
                  <a:lnTo>
                    <a:pt x="906576" y="2946399"/>
                  </a:lnTo>
                  <a:lnTo>
                    <a:pt x="899464" y="2933699"/>
                  </a:lnTo>
                  <a:lnTo>
                    <a:pt x="899718" y="2933699"/>
                  </a:lnTo>
                  <a:lnTo>
                    <a:pt x="892225" y="2920999"/>
                  </a:lnTo>
                  <a:lnTo>
                    <a:pt x="892606" y="2920999"/>
                  </a:lnTo>
                  <a:lnTo>
                    <a:pt x="884986" y="2895599"/>
                  </a:lnTo>
                  <a:lnTo>
                    <a:pt x="877239" y="2882899"/>
                  </a:lnTo>
                  <a:lnTo>
                    <a:pt x="877493" y="2882899"/>
                  </a:lnTo>
                  <a:lnTo>
                    <a:pt x="869492" y="2857499"/>
                  </a:lnTo>
                  <a:lnTo>
                    <a:pt x="861491" y="2832099"/>
                  </a:lnTo>
                  <a:lnTo>
                    <a:pt x="853236" y="2806699"/>
                  </a:lnTo>
                  <a:lnTo>
                    <a:pt x="844854" y="2781299"/>
                  </a:lnTo>
                  <a:lnTo>
                    <a:pt x="836345" y="2755899"/>
                  </a:lnTo>
                  <a:lnTo>
                    <a:pt x="836472" y="2755899"/>
                  </a:lnTo>
                  <a:lnTo>
                    <a:pt x="827836" y="2730499"/>
                  </a:lnTo>
                  <a:lnTo>
                    <a:pt x="819073" y="2692399"/>
                  </a:lnTo>
                  <a:lnTo>
                    <a:pt x="810310" y="2666999"/>
                  </a:lnTo>
                  <a:lnTo>
                    <a:pt x="801293" y="2641599"/>
                  </a:lnTo>
                  <a:lnTo>
                    <a:pt x="783386" y="2578099"/>
                  </a:lnTo>
                  <a:lnTo>
                    <a:pt x="765098" y="2514599"/>
                  </a:lnTo>
                  <a:lnTo>
                    <a:pt x="728395" y="2387600"/>
                  </a:lnTo>
                  <a:lnTo>
                    <a:pt x="719251" y="2349500"/>
                  </a:lnTo>
                  <a:lnTo>
                    <a:pt x="700963" y="2286000"/>
                  </a:lnTo>
                  <a:lnTo>
                    <a:pt x="691946" y="2260600"/>
                  </a:lnTo>
                  <a:lnTo>
                    <a:pt x="683056" y="2235200"/>
                  </a:lnTo>
                  <a:lnTo>
                    <a:pt x="674039" y="2209800"/>
                  </a:lnTo>
                  <a:lnTo>
                    <a:pt x="665149" y="2171700"/>
                  </a:lnTo>
                  <a:lnTo>
                    <a:pt x="656386" y="2146300"/>
                  </a:lnTo>
                  <a:lnTo>
                    <a:pt x="647750" y="2133600"/>
                  </a:lnTo>
                  <a:lnTo>
                    <a:pt x="639114" y="2108200"/>
                  </a:lnTo>
                  <a:lnTo>
                    <a:pt x="630605" y="2082800"/>
                  </a:lnTo>
                  <a:lnTo>
                    <a:pt x="622160" y="2057400"/>
                  </a:lnTo>
                  <a:lnTo>
                    <a:pt x="613905" y="2044700"/>
                  </a:lnTo>
                  <a:lnTo>
                    <a:pt x="605739" y="2019300"/>
                  </a:lnTo>
                  <a:lnTo>
                    <a:pt x="597547" y="2006600"/>
                  </a:lnTo>
                  <a:lnTo>
                    <a:pt x="581304" y="1981200"/>
                  </a:lnTo>
                  <a:lnTo>
                    <a:pt x="573252" y="1955800"/>
                  </a:lnTo>
                  <a:lnTo>
                    <a:pt x="565188" y="1943100"/>
                  </a:lnTo>
                  <a:lnTo>
                    <a:pt x="557225" y="1930400"/>
                  </a:lnTo>
                  <a:lnTo>
                    <a:pt x="549338" y="1917700"/>
                  </a:lnTo>
                  <a:lnTo>
                    <a:pt x="541197" y="1905000"/>
                  </a:lnTo>
                  <a:lnTo>
                    <a:pt x="525348" y="1892300"/>
                  </a:lnTo>
                  <a:lnTo>
                    <a:pt x="494042" y="1841500"/>
                  </a:lnTo>
                  <a:lnTo>
                    <a:pt x="478574" y="1828800"/>
                  </a:lnTo>
                  <a:lnTo>
                    <a:pt x="448360" y="1803400"/>
                  </a:lnTo>
                  <a:lnTo>
                    <a:pt x="433641" y="1790700"/>
                  </a:lnTo>
                  <a:lnTo>
                    <a:pt x="405104" y="1752600"/>
                  </a:lnTo>
                  <a:close/>
                </a:path>
                <a:path w="1553210" h="3327400">
                  <a:moveTo>
                    <a:pt x="967028" y="3060699"/>
                  </a:moveTo>
                  <a:lnTo>
                    <a:pt x="968806" y="3073399"/>
                  </a:lnTo>
                  <a:lnTo>
                    <a:pt x="976045" y="3073399"/>
                  </a:lnTo>
                  <a:lnTo>
                    <a:pt x="967028" y="3060699"/>
                  </a:lnTo>
                  <a:close/>
                </a:path>
                <a:path w="1553210" h="3327400">
                  <a:moveTo>
                    <a:pt x="957630" y="3047999"/>
                  </a:moveTo>
                  <a:lnTo>
                    <a:pt x="958265" y="3060699"/>
                  </a:lnTo>
                  <a:lnTo>
                    <a:pt x="962075" y="3060699"/>
                  </a:lnTo>
                  <a:lnTo>
                    <a:pt x="957630" y="3047999"/>
                  </a:lnTo>
                  <a:close/>
                </a:path>
                <a:path w="1553210" h="3327400">
                  <a:moveTo>
                    <a:pt x="484708" y="1955800"/>
                  </a:moveTo>
                  <a:lnTo>
                    <a:pt x="477621" y="1955800"/>
                  </a:lnTo>
                  <a:lnTo>
                    <a:pt x="485152" y="1968500"/>
                  </a:lnTo>
                  <a:lnTo>
                    <a:pt x="484708" y="1955800"/>
                  </a:lnTo>
                  <a:close/>
                </a:path>
                <a:path w="1553210" h="3327400">
                  <a:moveTo>
                    <a:pt x="391007" y="1739900"/>
                  </a:moveTo>
                  <a:lnTo>
                    <a:pt x="259448" y="1739900"/>
                  </a:lnTo>
                  <a:lnTo>
                    <a:pt x="274205" y="1752600"/>
                  </a:lnTo>
                  <a:lnTo>
                    <a:pt x="405206" y="1752600"/>
                  </a:lnTo>
                  <a:lnTo>
                    <a:pt x="391007" y="1739900"/>
                  </a:lnTo>
                  <a:close/>
                </a:path>
                <a:path w="1553210" h="3327400">
                  <a:moveTo>
                    <a:pt x="246227" y="1727200"/>
                  </a:moveTo>
                  <a:lnTo>
                    <a:pt x="232397" y="1727200"/>
                  </a:lnTo>
                  <a:lnTo>
                    <a:pt x="246964" y="1739900"/>
                  </a:lnTo>
                  <a:lnTo>
                    <a:pt x="246227" y="1727200"/>
                  </a:lnTo>
                  <a:close/>
                </a:path>
                <a:path w="1553210" h="3327400">
                  <a:moveTo>
                    <a:pt x="197777" y="1625600"/>
                  </a:moveTo>
                  <a:lnTo>
                    <a:pt x="87185" y="1625600"/>
                  </a:lnTo>
                  <a:lnTo>
                    <a:pt x="107162" y="1651000"/>
                  </a:lnTo>
                  <a:lnTo>
                    <a:pt x="118986" y="1663700"/>
                  </a:lnTo>
                  <a:lnTo>
                    <a:pt x="132587" y="1676400"/>
                  </a:lnTo>
                  <a:lnTo>
                    <a:pt x="146659" y="1689100"/>
                  </a:lnTo>
                  <a:lnTo>
                    <a:pt x="160959" y="1689100"/>
                  </a:lnTo>
                  <a:lnTo>
                    <a:pt x="190245" y="1714500"/>
                  </a:lnTo>
                  <a:lnTo>
                    <a:pt x="218693" y="1727200"/>
                  </a:lnTo>
                  <a:lnTo>
                    <a:pt x="246227" y="1727200"/>
                  </a:lnTo>
                  <a:lnTo>
                    <a:pt x="260997" y="1739900"/>
                  </a:lnTo>
                  <a:lnTo>
                    <a:pt x="391579" y="1739900"/>
                  </a:lnTo>
                  <a:lnTo>
                    <a:pt x="377113" y="1727200"/>
                  </a:lnTo>
                  <a:lnTo>
                    <a:pt x="361492" y="1714500"/>
                  </a:lnTo>
                  <a:lnTo>
                    <a:pt x="311607" y="1676400"/>
                  </a:lnTo>
                  <a:lnTo>
                    <a:pt x="295325" y="1676400"/>
                  </a:lnTo>
                  <a:lnTo>
                    <a:pt x="279412" y="1663700"/>
                  </a:lnTo>
                  <a:lnTo>
                    <a:pt x="264045" y="1663700"/>
                  </a:lnTo>
                  <a:lnTo>
                    <a:pt x="249123" y="1651000"/>
                  </a:lnTo>
                  <a:lnTo>
                    <a:pt x="249301" y="1651000"/>
                  </a:lnTo>
                  <a:lnTo>
                    <a:pt x="221399" y="1638300"/>
                  </a:lnTo>
                  <a:lnTo>
                    <a:pt x="210642" y="1638300"/>
                  </a:lnTo>
                  <a:lnTo>
                    <a:pt x="197777" y="1625600"/>
                  </a:lnTo>
                  <a:close/>
                </a:path>
                <a:path w="1553210" h="3327400">
                  <a:moveTo>
                    <a:pt x="716965" y="0"/>
                  </a:moveTo>
                  <a:lnTo>
                    <a:pt x="710996" y="12700"/>
                  </a:lnTo>
                  <a:lnTo>
                    <a:pt x="711504" y="12700"/>
                  </a:lnTo>
                  <a:lnTo>
                    <a:pt x="704011" y="38100"/>
                  </a:lnTo>
                  <a:lnTo>
                    <a:pt x="704392" y="38100"/>
                  </a:lnTo>
                  <a:lnTo>
                    <a:pt x="695629" y="50800"/>
                  </a:lnTo>
                  <a:lnTo>
                    <a:pt x="695756" y="50800"/>
                  </a:lnTo>
                  <a:lnTo>
                    <a:pt x="685850" y="63500"/>
                  </a:lnTo>
                  <a:lnTo>
                    <a:pt x="686104" y="63500"/>
                  </a:lnTo>
                  <a:lnTo>
                    <a:pt x="675055" y="88900"/>
                  </a:lnTo>
                  <a:lnTo>
                    <a:pt x="662990" y="101600"/>
                  </a:lnTo>
                  <a:lnTo>
                    <a:pt x="649909" y="127000"/>
                  </a:lnTo>
                  <a:lnTo>
                    <a:pt x="635939" y="152400"/>
                  </a:lnTo>
                  <a:lnTo>
                    <a:pt x="621144" y="177800"/>
                  </a:lnTo>
                  <a:lnTo>
                    <a:pt x="621271" y="177800"/>
                  </a:lnTo>
                  <a:lnTo>
                    <a:pt x="605561" y="203200"/>
                  </a:lnTo>
                  <a:lnTo>
                    <a:pt x="589267" y="228600"/>
                  </a:lnTo>
                  <a:lnTo>
                    <a:pt x="572401" y="266700"/>
                  </a:lnTo>
                  <a:lnTo>
                    <a:pt x="555028" y="292100"/>
                  </a:lnTo>
                  <a:lnTo>
                    <a:pt x="537197" y="317500"/>
                  </a:lnTo>
                  <a:lnTo>
                    <a:pt x="500608" y="381000"/>
                  </a:lnTo>
                  <a:lnTo>
                    <a:pt x="425780" y="508000"/>
                  </a:lnTo>
                  <a:lnTo>
                    <a:pt x="388988" y="571500"/>
                  </a:lnTo>
                  <a:lnTo>
                    <a:pt x="370903" y="596900"/>
                  </a:lnTo>
                  <a:lnTo>
                    <a:pt x="353237" y="622300"/>
                  </a:lnTo>
                  <a:lnTo>
                    <a:pt x="319265" y="685800"/>
                  </a:lnTo>
                  <a:lnTo>
                    <a:pt x="303276" y="711200"/>
                  </a:lnTo>
                  <a:lnTo>
                    <a:pt x="273215" y="762000"/>
                  </a:lnTo>
                  <a:lnTo>
                    <a:pt x="246646" y="812800"/>
                  </a:lnTo>
                  <a:lnTo>
                    <a:pt x="234899" y="838200"/>
                  </a:lnTo>
                  <a:lnTo>
                    <a:pt x="212953" y="876300"/>
                  </a:lnTo>
                  <a:lnTo>
                    <a:pt x="191884" y="927100"/>
                  </a:lnTo>
                  <a:lnTo>
                    <a:pt x="171678" y="965200"/>
                  </a:lnTo>
                  <a:lnTo>
                    <a:pt x="152298" y="1003300"/>
                  </a:lnTo>
                  <a:lnTo>
                    <a:pt x="133946" y="1041400"/>
                  </a:lnTo>
                  <a:lnTo>
                    <a:pt x="116446" y="1079500"/>
                  </a:lnTo>
                  <a:lnTo>
                    <a:pt x="100050" y="1117600"/>
                  </a:lnTo>
                  <a:lnTo>
                    <a:pt x="84696" y="1155700"/>
                  </a:lnTo>
                  <a:lnTo>
                    <a:pt x="70357" y="1181100"/>
                  </a:lnTo>
                  <a:lnTo>
                    <a:pt x="57226" y="1219200"/>
                  </a:lnTo>
                  <a:lnTo>
                    <a:pt x="45313" y="1244600"/>
                  </a:lnTo>
                  <a:lnTo>
                    <a:pt x="34632" y="1282700"/>
                  </a:lnTo>
                  <a:lnTo>
                    <a:pt x="25145" y="1308100"/>
                  </a:lnTo>
                  <a:lnTo>
                    <a:pt x="17081" y="1333500"/>
                  </a:lnTo>
                  <a:lnTo>
                    <a:pt x="10325" y="1371600"/>
                  </a:lnTo>
                  <a:lnTo>
                    <a:pt x="5105" y="1397000"/>
                  </a:lnTo>
                  <a:lnTo>
                    <a:pt x="1523" y="1422400"/>
                  </a:lnTo>
                  <a:lnTo>
                    <a:pt x="0" y="1447800"/>
                  </a:lnTo>
                  <a:lnTo>
                    <a:pt x="444" y="1460500"/>
                  </a:lnTo>
                  <a:lnTo>
                    <a:pt x="2844" y="1485900"/>
                  </a:lnTo>
                  <a:lnTo>
                    <a:pt x="7023" y="1511300"/>
                  </a:lnTo>
                  <a:lnTo>
                    <a:pt x="12788" y="1524000"/>
                  </a:lnTo>
                  <a:lnTo>
                    <a:pt x="19989" y="1536700"/>
                  </a:lnTo>
                  <a:lnTo>
                    <a:pt x="28409" y="1562100"/>
                  </a:lnTo>
                  <a:lnTo>
                    <a:pt x="57480" y="1600200"/>
                  </a:lnTo>
                  <a:lnTo>
                    <a:pt x="87706" y="1625600"/>
                  </a:lnTo>
                  <a:lnTo>
                    <a:pt x="189776" y="1625600"/>
                  </a:lnTo>
                  <a:lnTo>
                    <a:pt x="178155" y="1612900"/>
                  </a:lnTo>
                  <a:lnTo>
                    <a:pt x="172732" y="1612900"/>
                  </a:lnTo>
                  <a:lnTo>
                    <a:pt x="162636" y="1600200"/>
                  </a:lnTo>
                  <a:lnTo>
                    <a:pt x="163347" y="1600200"/>
                  </a:lnTo>
                  <a:lnTo>
                    <a:pt x="143471" y="1574800"/>
                  </a:lnTo>
                  <a:lnTo>
                    <a:pt x="123596" y="1562100"/>
                  </a:lnTo>
                  <a:lnTo>
                    <a:pt x="124269" y="1562100"/>
                  </a:lnTo>
                  <a:lnTo>
                    <a:pt x="114846" y="1549400"/>
                  </a:lnTo>
                  <a:lnTo>
                    <a:pt x="115811" y="1549400"/>
                  </a:lnTo>
                  <a:lnTo>
                    <a:pt x="106857" y="1536700"/>
                  </a:lnTo>
                  <a:lnTo>
                    <a:pt x="108064" y="1536700"/>
                  </a:lnTo>
                  <a:lnTo>
                    <a:pt x="99580" y="1524000"/>
                  </a:lnTo>
                  <a:lnTo>
                    <a:pt x="94881" y="1524000"/>
                  </a:lnTo>
                  <a:lnTo>
                    <a:pt x="88023" y="1511300"/>
                  </a:lnTo>
                  <a:lnTo>
                    <a:pt x="89484" y="1511300"/>
                  </a:lnTo>
                  <a:lnTo>
                    <a:pt x="83680" y="1498600"/>
                  </a:lnTo>
                  <a:lnTo>
                    <a:pt x="84962" y="1498600"/>
                  </a:lnTo>
                  <a:lnTo>
                    <a:pt x="80302" y="1485900"/>
                  </a:lnTo>
                  <a:lnTo>
                    <a:pt x="81203" y="1485900"/>
                  </a:lnTo>
                  <a:lnTo>
                    <a:pt x="77774" y="1473200"/>
                  </a:lnTo>
                  <a:lnTo>
                    <a:pt x="78358" y="1473200"/>
                  </a:lnTo>
                  <a:lnTo>
                    <a:pt x="76352" y="1460500"/>
                  </a:lnTo>
                  <a:lnTo>
                    <a:pt x="76593" y="1460500"/>
                  </a:lnTo>
                  <a:lnTo>
                    <a:pt x="76212" y="1447800"/>
                  </a:lnTo>
                  <a:lnTo>
                    <a:pt x="77469" y="1422400"/>
                  </a:lnTo>
                  <a:lnTo>
                    <a:pt x="77177" y="1422400"/>
                  </a:lnTo>
                  <a:lnTo>
                    <a:pt x="80416" y="1409700"/>
                  </a:lnTo>
                  <a:lnTo>
                    <a:pt x="80073" y="1409700"/>
                  </a:lnTo>
                  <a:lnTo>
                    <a:pt x="84937" y="1384300"/>
                  </a:lnTo>
                  <a:lnTo>
                    <a:pt x="84556" y="1384300"/>
                  </a:lnTo>
                  <a:lnTo>
                    <a:pt x="90944" y="1358900"/>
                  </a:lnTo>
                  <a:lnTo>
                    <a:pt x="90601" y="1358900"/>
                  </a:lnTo>
                  <a:lnTo>
                    <a:pt x="98323" y="1333500"/>
                  </a:lnTo>
                  <a:lnTo>
                    <a:pt x="97942" y="1333500"/>
                  </a:lnTo>
                  <a:lnTo>
                    <a:pt x="107086" y="1308100"/>
                  </a:lnTo>
                  <a:lnTo>
                    <a:pt x="106794" y="1308100"/>
                  </a:lnTo>
                  <a:lnTo>
                    <a:pt x="117182" y="1270000"/>
                  </a:lnTo>
                  <a:lnTo>
                    <a:pt x="116878" y="1270000"/>
                  </a:lnTo>
                  <a:lnTo>
                    <a:pt x="128498" y="1244600"/>
                  </a:lnTo>
                  <a:lnTo>
                    <a:pt x="128219" y="1244600"/>
                  </a:lnTo>
                  <a:lnTo>
                    <a:pt x="141071" y="1206500"/>
                  </a:lnTo>
                  <a:lnTo>
                    <a:pt x="145503" y="1206500"/>
                  </a:lnTo>
                  <a:lnTo>
                    <a:pt x="154901" y="1181100"/>
                  </a:lnTo>
                  <a:lnTo>
                    <a:pt x="154698" y="1181100"/>
                  </a:lnTo>
                  <a:lnTo>
                    <a:pt x="169837" y="1143000"/>
                  </a:lnTo>
                  <a:lnTo>
                    <a:pt x="169646" y="1143000"/>
                  </a:lnTo>
                  <a:lnTo>
                    <a:pt x="185839" y="1104900"/>
                  </a:lnTo>
                  <a:lnTo>
                    <a:pt x="185610" y="1104900"/>
                  </a:lnTo>
                  <a:lnTo>
                    <a:pt x="202945" y="1066800"/>
                  </a:lnTo>
                  <a:lnTo>
                    <a:pt x="221030" y="1028700"/>
                  </a:lnTo>
                  <a:lnTo>
                    <a:pt x="220840" y="1028700"/>
                  </a:lnTo>
                  <a:lnTo>
                    <a:pt x="240080" y="990600"/>
                  </a:lnTo>
                  <a:lnTo>
                    <a:pt x="260083" y="952500"/>
                  </a:lnTo>
                  <a:lnTo>
                    <a:pt x="280923" y="914400"/>
                  </a:lnTo>
                  <a:lnTo>
                    <a:pt x="280796" y="914400"/>
                  </a:lnTo>
                  <a:lnTo>
                    <a:pt x="302615" y="876300"/>
                  </a:lnTo>
                  <a:lnTo>
                    <a:pt x="302475" y="876300"/>
                  </a:lnTo>
                  <a:lnTo>
                    <a:pt x="314096" y="850900"/>
                  </a:lnTo>
                  <a:lnTo>
                    <a:pt x="326542" y="825500"/>
                  </a:lnTo>
                  <a:lnTo>
                    <a:pt x="326301" y="825500"/>
                  </a:lnTo>
                  <a:lnTo>
                    <a:pt x="339915" y="800100"/>
                  </a:lnTo>
                  <a:lnTo>
                    <a:pt x="354266" y="774700"/>
                  </a:lnTo>
                  <a:lnTo>
                    <a:pt x="354101" y="774700"/>
                  </a:lnTo>
                  <a:lnTo>
                    <a:pt x="385330" y="723900"/>
                  </a:lnTo>
                  <a:lnTo>
                    <a:pt x="385165" y="723900"/>
                  </a:lnTo>
                  <a:lnTo>
                    <a:pt x="401789" y="698500"/>
                  </a:lnTo>
                  <a:lnTo>
                    <a:pt x="418896" y="660400"/>
                  </a:lnTo>
                  <a:lnTo>
                    <a:pt x="436511" y="635000"/>
                  </a:lnTo>
                  <a:lnTo>
                    <a:pt x="454393" y="609600"/>
                  </a:lnTo>
                  <a:lnTo>
                    <a:pt x="491159" y="546100"/>
                  </a:lnTo>
                  <a:lnTo>
                    <a:pt x="565848" y="419100"/>
                  </a:lnTo>
                  <a:lnTo>
                    <a:pt x="620356" y="330200"/>
                  </a:lnTo>
                  <a:lnTo>
                    <a:pt x="637717" y="304800"/>
                  </a:lnTo>
                  <a:lnTo>
                    <a:pt x="654735" y="266700"/>
                  </a:lnTo>
                  <a:lnTo>
                    <a:pt x="670991" y="241300"/>
                  </a:lnTo>
                  <a:lnTo>
                    <a:pt x="686866" y="215900"/>
                  </a:lnTo>
                  <a:lnTo>
                    <a:pt x="701725" y="190500"/>
                  </a:lnTo>
                  <a:lnTo>
                    <a:pt x="715949" y="165100"/>
                  </a:lnTo>
                  <a:lnTo>
                    <a:pt x="741476" y="127000"/>
                  </a:lnTo>
                  <a:lnTo>
                    <a:pt x="752906" y="101600"/>
                  </a:lnTo>
                  <a:lnTo>
                    <a:pt x="762939" y="88900"/>
                  </a:lnTo>
                  <a:lnTo>
                    <a:pt x="771956" y="63500"/>
                  </a:lnTo>
                  <a:lnTo>
                    <a:pt x="779830" y="50800"/>
                  </a:lnTo>
                  <a:lnTo>
                    <a:pt x="786053" y="38100"/>
                  </a:lnTo>
                  <a:lnTo>
                    <a:pt x="716965" y="0"/>
                  </a:lnTo>
                  <a:close/>
                </a:path>
                <a:path w="1553210" h="3327400">
                  <a:moveTo>
                    <a:pt x="93243" y="1511300"/>
                  </a:moveTo>
                  <a:lnTo>
                    <a:pt x="94881" y="1524000"/>
                  </a:lnTo>
                  <a:lnTo>
                    <a:pt x="100952" y="1524000"/>
                  </a:lnTo>
                  <a:lnTo>
                    <a:pt x="93243" y="1511300"/>
                  </a:lnTo>
                  <a:close/>
                </a:path>
                <a:path w="1553210" h="3327400">
                  <a:moveTo>
                    <a:pt x="145503" y="1206500"/>
                  </a:moveTo>
                  <a:lnTo>
                    <a:pt x="141071" y="1206500"/>
                  </a:lnTo>
                  <a:lnTo>
                    <a:pt x="140804" y="1219200"/>
                  </a:lnTo>
                  <a:lnTo>
                    <a:pt x="145503" y="120650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35963" y="2907792"/>
            <a:ext cx="1454150" cy="368935"/>
          </a:xfrm>
          <a:prstGeom prst="rect">
            <a:avLst/>
          </a:prstGeom>
          <a:solidFill>
            <a:srgbClr val="FFFFFF">
              <a:alpha val="43136"/>
            </a:srgbClr>
          </a:solidFill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1800" b="1" dirty="0">
                <a:latin typeface="Arial"/>
                <a:cs typeface="Arial"/>
              </a:rPr>
              <a:t>St </a:t>
            </a:r>
            <a:r>
              <a:rPr sz="1800" b="1" spc="-10" dirty="0">
                <a:latin typeface="Arial"/>
                <a:cs typeface="Arial"/>
              </a:rPr>
              <a:t>Budeaux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7284" y="4151376"/>
            <a:ext cx="1338580" cy="368935"/>
          </a:xfrm>
          <a:prstGeom prst="rect">
            <a:avLst/>
          </a:prstGeom>
          <a:solidFill>
            <a:srgbClr val="FFFFFF">
              <a:alpha val="43136"/>
            </a:srgbClr>
          </a:solidFill>
        </p:spPr>
        <p:txBody>
          <a:bodyPr vert="horz" wrap="square" lIns="0" tIns="400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5"/>
              </a:spcBef>
            </a:pPr>
            <a:r>
              <a:rPr sz="1800" b="1" spc="-10" dirty="0">
                <a:latin typeface="Arial"/>
                <a:cs typeface="Arial"/>
              </a:rPr>
              <a:t>Devonport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41703" y="3601211"/>
            <a:ext cx="1083945" cy="368935"/>
          </a:xfrm>
          <a:prstGeom prst="rect">
            <a:avLst/>
          </a:prstGeom>
          <a:solidFill>
            <a:srgbClr val="FFFFFF">
              <a:alpha val="43136"/>
            </a:srgbClr>
          </a:solidFill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sz="1800" b="1" spc="-10" dirty="0">
                <a:latin typeface="Arial"/>
                <a:cs typeface="Arial"/>
              </a:rPr>
              <a:t>Keyham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1214625"/>
            <a:ext cx="7893050" cy="5526405"/>
            <a:chOff x="457200" y="1214625"/>
            <a:chExt cx="7893050" cy="5526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1214625"/>
              <a:ext cx="7892796" cy="55260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73912" y="1234821"/>
              <a:ext cx="1553210" cy="3721100"/>
            </a:xfrm>
            <a:custGeom>
              <a:avLst/>
              <a:gdLst/>
              <a:ahLst/>
              <a:cxnLst/>
              <a:rect l="l" t="t" r="r" b="b"/>
              <a:pathLst>
                <a:path w="1553210" h="3721100">
                  <a:moveTo>
                    <a:pt x="1321412" y="3648725"/>
                  </a:moveTo>
                  <a:lnTo>
                    <a:pt x="1311960" y="3721100"/>
                  </a:lnTo>
                  <a:lnTo>
                    <a:pt x="1512726" y="3657600"/>
                  </a:lnTo>
                  <a:lnTo>
                    <a:pt x="1358950" y="3657600"/>
                  </a:lnTo>
                  <a:lnTo>
                    <a:pt x="1321412" y="3648725"/>
                  </a:lnTo>
                  <a:close/>
                </a:path>
                <a:path w="1553210" h="3721100">
                  <a:moveTo>
                    <a:pt x="1331371" y="3572462"/>
                  </a:moveTo>
                  <a:lnTo>
                    <a:pt x="1321412" y="3648725"/>
                  </a:lnTo>
                  <a:lnTo>
                    <a:pt x="1358950" y="3657600"/>
                  </a:lnTo>
                  <a:lnTo>
                    <a:pt x="1368729" y="3581400"/>
                  </a:lnTo>
                  <a:lnTo>
                    <a:pt x="1331371" y="3572462"/>
                  </a:lnTo>
                  <a:close/>
                </a:path>
                <a:path w="1553210" h="3721100">
                  <a:moveTo>
                    <a:pt x="1340154" y="3505200"/>
                  </a:moveTo>
                  <a:lnTo>
                    <a:pt x="1331371" y="3572462"/>
                  </a:lnTo>
                  <a:lnTo>
                    <a:pt x="1368729" y="3581400"/>
                  </a:lnTo>
                  <a:lnTo>
                    <a:pt x="1358950" y="3657600"/>
                  </a:lnTo>
                  <a:lnTo>
                    <a:pt x="1512726" y="3657600"/>
                  </a:lnTo>
                  <a:lnTo>
                    <a:pt x="1552879" y="3644900"/>
                  </a:lnTo>
                  <a:lnTo>
                    <a:pt x="1340154" y="3505200"/>
                  </a:lnTo>
                  <a:close/>
                </a:path>
                <a:path w="1553210" h="3721100">
                  <a:moveTo>
                    <a:pt x="1315643" y="3568700"/>
                  </a:moveTo>
                  <a:lnTo>
                    <a:pt x="1016050" y="3568700"/>
                  </a:lnTo>
                  <a:lnTo>
                    <a:pt x="1025194" y="3581400"/>
                  </a:lnTo>
                  <a:lnTo>
                    <a:pt x="1045260" y="3581400"/>
                  </a:lnTo>
                  <a:lnTo>
                    <a:pt x="1068755" y="3594100"/>
                  </a:lnTo>
                  <a:lnTo>
                    <a:pt x="1094282" y="3606800"/>
                  </a:lnTo>
                  <a:lnTo>
                    <a:pt x="1121206" y="3606800"/>
                  </a:lnTo>
                  <a:lnTo>
                    <a:pt x="1149273" y="3619500"/>
                  </a:lnTo>
                  <a:lnTo>
                    <a:pt x="1178356" y="3632200"/>
                  </a:lnTo>
                  <a:lnTo>
                    <a:pt x="1208709" y="3632200"/>
                  </a:lnTo>
                  <a:lnTo>
                    <a:pt x="1239951" y="3644900"/>
                  </a:lnTo>
                  <a:lnTo>
                    <a:pt x="1305229" y="3644900"/>
                  </a:lnTo>
                  <a:lnTo>
                    <a:pt x="1321412" y="3648725"/>
                  </a:lnTo>
                  <a:lnTo>
                    <a:pt x="1331371" y="3572462"/>
                  </a:lnTo>
                  <a:lnTo>
                    <a:pt x="1315643" y="3568700"/>
                  </a:lnTo>
                  <a:close/>
                </a:path>
                <a:path w="1553210" h="3721100">
                  <a:moveTo>
                    <a:pt x="1223441" y="3556000"/>
                  </a:moveTo>
                  <a:lnTo>
                    <a:pt x="976680" y="3556000"/>
                  </a:lnTo>
                  <a:lnTo>
                    <a:pt x="991412" y="3568700"/>
                  </a:lnTo>
                  <a:lnTo>
                    <a:pt x="1254048" y="3568700"/>
                  </a:lnTo>
                  <a:lnTo>
                    <a:pt x="1223441" y="3556000"/>
                  </a:lnTo>
                  <a:close/>
                </a:path>
                <a:path w="1553210" h="3721100">
                  <a:moveTo>
                    <a:pt x="1094663" y="3517900"/>
                  </a:moveTo>
                  <a:lnTo>
                    <a:pt x="922832" y="3517900"/>
                  </a:lnTo>
                  <a:lnTo>
                    <a:pt x="935532" y="3530600"/>
                  </a:lnTo>
                  <a:lnTo>
                    <a:pt x="948867" y="3543300"/>
                  </a:lnTo>
                  <a:lnTo>
                    <a:pt x="962710" y="3556000"/>
                  </a:lnTo>
                  <a:lnTo>
                    <a:pt x="1195755" y="3556000"/>
                  </a:lnTo>
                  <a:lnTo>
                    <a:pt x="1167561" y="3543300"/>
                  </a:lnTo>
                  <a:lnTo>
                    <a:pt x="1142796" y="3543300"/>
                  </a:lnTo>
                  <a:lnTo>
                    <a:pt x="1117269" y="3530600"/>
                  </a:lnTo>
                  <a:lnTo>
                    <a:pt x="1118666" y="3530600"/>
                  </a:lnTo>
                  <a:lnTo>
                    <a:pt x="1094663" y="3517900"/>
                  </a:lnTo>
                  <a:close/>
                </a:path>
                <a:path w="1553210" h="3721100">
                  <a:moveTo>
                    <a:pt x="1035735" y="3492500"/>
                  </a:moveTo>
                  <a:lnTo>
                    <a:pt x="899845" y="3492500"/>
                  </a:lnTo>
                  <a:lnTo>
                    <a:pt x="905433" y="3505200"/>
                  </a:lnTo>
                  <a:lnTo>
                    <a:pt x="911402" y="3517900"/>
                  </a:lnTo>
                  <a:lnTo>
                    <a:pt x="1074724" y="3517900"/>
                  </a:lnTo>
                  <a:lnTo>
                    <a:pt x="1064056" y="3505200"/>
                  </a:lnTo>
                  <a:lnTo>
                    <a:pt x="1044498" y="3505200"/>
                  </a:lnTo>
                  <a:lnTo>
                    <a:pt x="1035735" y="3492500"/>
                  </a:lnTo>
                  <a:close/>
                </a:path>
                <a:path w="1553210" h="3721100">
                  <a:moveTo>
                    <a:pt x="972870" y="3467100"/>
                  </a:moveTo>
                  <a:lnTo>
                    <a:pt x="883970" y="3467100"/>
                  </a:lnTo>
                  <a:lnTo>
                    <a:pt x="889304" y="3479800"/>
                  </a:lnTo>
                  <a:lnTo>
                    <a:pt x="894511" y="3492500"/>
                  </a:lnTo>
                  <a:lnTo>
                    <a:pt x="1007922" y="3492500"/>
                  </a:lnTo>
                  <a:lnTo>
                    <a:pt x="995476" y="3479800"/>
                  </a:lnTo>
                  <a:lnTo>
                    <a:pt x="982395" y="3479800"/>
                  </a:lnTo>
                  <a:lnTo>
                    <a:pt x="972870" y="3467100"/>
                  </a:lnTo>
                  <a:close/>
                </a:path>
                <a:path w="1553210" h="3721100">
                  <a:moveTo>
                    <a:pt x="979347" y="3467100"/>
                  </a:moveTo>
                  <a:lnTo>
                    <a:pt x="982395" y="3479800"/>
                  </a:lnTo>
                  <a:lnTo>
                    <a:pt x="989507" y="3479800"/>
                  </a:lnTo>
                  <a:lnTo>
                    <a:pt x="979347" y="3467100"/>
                  </a:lnTo>
                  <a:close/>
                </a:path>
                <a:path w="1553210" h="3721100">
                  <a:moveTo>
                    <a:pt x="405053" y="2146300"/>
                  </a:moveTo>
                  <a:lnTo>
                    <a:pt x="285508" y="2146300"/>
                  </a:lnTo>
                  <a:lnTo>
                    <a:pt x="300151" y="2159000"/>
                  </a:lnTo>
                  <a:lnTo>
                    <a:pt x="298119" y="2159000"/>
                  </a:lnTo>
                  <a:lnTo>
                    <a:pt x="312597" y="2171700"/>
                  </a:lnTo>
                  <a:lnTo>
                    <a:pt x="310692" y="2171700"/>
                  </a:lnTo>
                  <a:lnTo>
                    <a:pt x="324916" y="2184400"/>
                  </a:lnTo>
                  <a:lnTo>
                    <a:pt x="324154" y="2184400"/>
                  </a:lnTo>
                  <a:lnTo>
                    <a:pt x="338505" y="2197100"/>
                  </a:lnTo>
                  <a:lnTo>
                    <a:pt x="353110" y="2209800"/>
                  </a:lnTo>
                  <a:lnTo>
                    <a:pt x="381558" y="2235200"/>
                  </a:lnTo>
                  <a:lnTo>
                    <a:pt x="381177" y="2235200"/>
                  </a:lnTo>
                  <a:lnTo>
                    <a:pt x="395528" y="2247900"/>
                  </a:lnTo>
                  <a:lnTo>
                    <a:pt x="394893" y="2247900"/>
                  </a:lnTo>
                  <a:lnTo>
                    <a:pt x="409371" y="2260600"/>
                  </a:lnTo>
                  <a:lnTo>
                    <a:pt x="408482" y="2260600"/>
                  </a:lnTo>
                  <a:lnTo>
                    <a:pt x="422960" y="2273300"/>
                  </a:lnTo>
                  <a:lnTo>
                    <a:pt x="422198" y="2273300"/>
                  </a:lnTo>
                  <a:lnTo>
                    <a:pt x="436676" y="2286000"/>
                  </a:lnTo>
                  <a:lnTo>
                    <a:pt x="435660" y="2286000"/>
                  </a:lnTo>
                  <a:lnTo>
                    <a:pt x="450392" y="2311400"/>
                  </a:lnTo>
                  <a:lnTo>
                    <a:pt x="449376" y="2311400"/>
                  </a:lnTo>
                  <a:lnTo>
                    <a:pt x="464108" y="2324100"/>
                  </a:lnTo>
                  <a:lnTo>
                    <a:pt x="463346" y="2324100"/>
                  </a:lnTo>
                  <a:lnTo>
                    <a:pt x="478459" y="2349500"/>
                  </a:lnTo>
                  <a:lnTo>
                    <a:pt x="477570" y="2349500"/>
                  </a:lnTo>
                  <a:lnTo>
                    <a:pt x="485190" y="2362200"/>
                  </a:lnTo>
                  <a:lnTo>
                    <a:pt x="491921" y="2362200"/>
                  </a:lnTo>
                  <a:lnTo>
                    <a:pt x="499541" y="2374899"/>
                  </a:lnTo>
                  <a:lnTo>
                    <a:pt x="499160" y="2374899"/>
                  </a:lnTo>
                  <a:lnTo>
                    <a:pt x="506907" y="2387599"/>
                  </a:lnTo>
                  <a:lnTo>
                    <a:pt x="506526" y="2387599"/>
                  </a:lnTo>
                  <a:lnTo>
                    <a:pt x="514273" y="2400299"/>
                  </a:lnTo>
                  <a:lnTo>
                    <a:pt x="513892" y="2400299"/>
                  </a:lnTo>
                  <a:lnTo>
                    <a:pt x="521766" y="2425699"/>
                  </a:lnTo>
                  <a:lnTo>
                    <a:pt x="521385" y="2425699"/>
                  </a:lnTo>
                  <a:lnTo>
                    <a:pt x="529259" y="2438399"/>
                  </a:lnTo>
                  <a:lnTo>
                    <a:pt x="529005" y="2438399"/>
                  </a:lnTo>
                  <a:lnTo>
                    <a:pt x="536879" y="2451099"/>
                  </a:lnTo>
                  <a:lnTo>
                    <a:pt x="536625" y="2451099"/>
                  </a:lnTo>
                  <a:lnTo>
                    <a:pt x="544499" y="2463799"/>
                  </a:lnTo>
                  <a:lnTo>
                    <a:pt x="544245" y="2463799"/>
                  </a:lnTo>
                  <a:lnTo>
                    <a:pt x="552246" y="2489199"/>
                  </a:lnTo>
                  <a:lnTo>
                    <a:pt x="551992" y="2489199"/>
                  </a:lnTo>
                  <a:lnTo>
                    <a:pt x="560120" y="2501899"/>
                  </a:lnTo>
                  <a:lnTo>
                    <a:pt x="559739" y="2501899"/>
                  </a:lnTo>
                  <a:lnTo>
                    <a:pt x="567994" y="2527299"/>
                  </a:lnTo>
                  <a:lnTo>
                    <a:pt x="576249" y="2552699"/>
                  </a:lnTo>
                  <a:lnTo>
                    <a:pt x="575995" y="2552699"/>
                  </a:lnTo>
                  <a:lnTo>
                    <a:pt x="584504" y="2565399"/>
                  </a:lnTo>
                  <a:lnTo>
                    <a:pt x="593013" y="2590799"/>
                  </a:lnTo>
                  <a:lnTo>
                    <a:pt x="601649" y="2616199"/>
                  </a:lnTo>
                  <a:lnTo>
                    <a:pt x="601522" y="2616199"/>
                  </a:lnTo>
                  <a:lnTo>
                    <a:pt x="610412" y="2654299"/>
                  </a:lnTo>
                  <a:lnTo>
                    <a:pt x="610285" y="2654299"/>
                  </a:lnTo>
                  <a:lnTo>
                    <a:pt x="619175" y="2679699"/>
                  </a:lnTo>
                  <a:lnTo>
                    <a:pt x="637082" y="2730499"/>
                  </a:lnTo>
                  <a:lnTo>
                    <a:pt x="646226" y="2768599"/>
                  </a:lnTo>
                  <a:lnTo>
                    <a:pt x="655243" y="2793999"/>
                  </a:lnTo>
                  <a:lnTo>
                    <a:pt x="710107" y="2984499"/>
                  </a:lnTo>
                  <a:lnTo>
                    <a:pt x="728141" y="3047999"/>
                  </a:lnTo>
                  <a:lnTo>
                    <a:pt x="746048" y="3111499"/>
                  </a:lnTo>
                  <a:lnTo>
                    <a:pt x="763574" y="3174999"/>
                  </a:lnTo>
                  <a:lnTo>
                    <a:pt x="780846" y="3225799"/>
                  </a:lnTo>
                  <a:lnTo>
                    <a:pt x="797610" y="3276600"/>
                  </a:lnTo>
                  <a:lnTo>
                    <a:pt x="805738" y="3302000"/>
                  </a:lnTo>
                  <a:lnTo>
                    <a:pt x="813866" y="3314700"/>
                  </a:lnTo>
                  <a:lnTo>
                    <a:pt x="829614" y="3365500"/>
                  </a:lnTo>
                  <a:lnTo>
                    <a:pt x="836853" y="3378200"/>
                  </a:lnTo>
                  <a:lnTo>
                    <a:pt x="850315" y="3403600"/>
                  </a:lnTo>
                  <a:lnTo>
                    <a:pt x="867968" y="3441700"/>
                  </a:lnTo>
                  <a:lnTo>
                    <a:pt x="878763" y="3467100"/>
                  </a:lnTo>
                  <a:lnTo>
                    <a:pt x="968806" y="3467100"/>
                  </a:lnTo>
                  <a:lnTo>
                    <a:pt x="964361" y="3454400"/>
                  </a:lnTo>
                  <a:lnTo>
                    <a:pt x="958265" y="3454400"/>
                  </a:lnTo>
                  <a:lnTo>
                    <a:pt x="953693" y="3441700"/>
                  </a:lnTo>
                  <a:lnTo>
                    <a:pt x="954328" y="3441700"/>
                  </a:lnTo>
                  <a:lnTo>
                    <a:pt x="949756" y="3429000"/>
                  </a:lnTo>
                  <a:lnTo>
                    <a:pt x="945692" y="3429000"/>
                  </a:lnTo>
                  <a:lnTo>
                    <a:pt x="940739" y="3416300"/>
                  </a:lnTo>
                  <a:lnTo>
                    <a:pt x="941120" y="3416300"/>
                  </a:lnTo>
                  <a:lnTo>
                    <a:pt x="936040" y="3403600"/>
                  </a:lnTo>
                  <a:lnTo>
                    <a:pt x="930960" y="3403600"/>
                  </a:lnTo>
                  <a:lnTo>
                    <a:pt x="925245" y="3390900"/>
                  </a:lnTo>
                  <a:lnTo>
                    <a:pt x="925499" y="3390900"/>
                  </a:lnTo>
                  <a:lnTo>
                    <a:pt x="919403" y="3378200"/>
                  </a:lnTo>
                  <a:lnTo>
                    <a:pt x="913180" y="3365500"/>
                  </a:lnTo>
                  <a:lnTo>
                    <a:pt x="906576" y="3340100"/>
                  </a:lnTo>
                  <a:lnTo>
                    <a:pt x="899464" y="3327400"/>
                  </a:lnTo>
                  <a:lnTo>
                    <a:pt x="899718" y="3327400"/>
                  </a:lnTo>
                  <a:lnTo>
                    <a:pt x="892225" y="3314700"/>
                  </a:lnTo>
                  <a:lnTo>
                    <a:pt x="892606" y="3314700"/>
                  </a:lnTo>
                  <a:lnTo>
                    <a:pt x="884986" y="3289300"/>
                  </a:lnTo>
                  <a:lnTo>
                    <a:pt x="877239" y="3276600"/>
                  </a:lnTo>
                  <a:lnTo>
                    <a:pt x="877493" y="3276600"/>
                  </a:lnTo>
                  <a:lnTo>
                    <a:pt x="869492" y="3251199"/>
                  </a:lnTo>
                  <a:lnTo>
                    <a:pt x="861364" y="3225799"/>
                  </a:lnTo>
                  <a:lnTo>
                    <a:pt x="861618" y="3225799"/>
                  </a:lnTo>
                  <a:lnTo>
                    <a:pt x="853236" y="3200399"/>
                  </a:lnTo>
                  <a:lnTo>
                    <a:pt x="844854" y="3174999"/>
                  </a:lnTo>
                  <a:lnTo>
                    <a:pt x="836345" y="3149599"/>
                  </a:lnTo>
                  <a:lnTo>
                    <a:pt x="836472" y="3149599"/>
                  </a:lnTo>
                  <a:lnTo>
                    <a:pt x="827836" y="3124199"/>
                  </a:lnTo>
                  <a:lnTo>
                    <a:pt x="819073" y="3086099"/>
                  </a:lnTo>
                  <a:lnTo>
                    <a:pt x="810310" y="3060699"/>
                  </a:lnTo>
                  <a:lnTo>
                    <a:pt x="801293" y="3035299"/>
                  </a:lnTo>
                  <a:lnTo>
                    <a:pt x="783259" y="2971799"/>
                  </a:lnTo>
                  <a:lnTo>
                    <a:pt x="765098" y="2908299"/>
                  </a:lnTo>
                  <a:lnTo>
                    <a:pt x="746683" y="2844799"/>
                  </a:lnTo>
                  <a:lnTo>
                    <a:pt x="728395" y="2781299"/>
                  </a:lnTo>
                  <a:lnTo>
                    <a:pt x="719251" y="2743199"/>
                  </a:lnTo>
                  <a:lnTo>
                    <a:pt x="709980" y="2717799"/>
                  </a:lnTo>
                  <a:lnTo>
                    <a:pt x="700963" y="2679699"/>
                  </a:lnTo>
                  <a:lnTo>
                    <a:pt x="691946" y="2654299"/>
                  </a:lnTo>
                  <a:lnTo>
                    <a:pt x="683056" y="2628899"/>
                  </a:lnTo>
                  <a:lnTo>
                    <a:pt x="674039" y="2603499"/>
                  </a:lnTo>
                  <a:lnTo>
                    <a:pt x="665149" y="2565399"/>
                  </a:lnTo>
                  <a:lnTo>
                    <a:pt x="656386" y="2539999"/>
                  </a:lnTo>
                  <a:lnTo>
                    <a:pt x="647750" y="2527299"/>
                  </a:lnTo>
                  <a:lnTo>
                    <a:pt x="639114" y="2501899"/>
                  </a:lnTo>
                  <a:lnTo>
                    <a:pt x="630605" y="2476499"/>
                  </a:lnTo>
                  <a:lnTo>
                    <a:pt x="622223" y="2451099"/>
                  </a:lnTo>
                  <a:lnTo>
                    <a:pt x="613968" y="2438399"/>
                  </a:lnTo>
                  <a:lnTo>
                    <a:pt x="605713" y="2412999"/>
                  </a:lnTo>
                  <a:lnTo>
                    <a:pt x="581329" y="2374899"/>
                  </a:lnTo>
                  <a:lnTo>
                    <a:pt x="573201" y="2349500"/>
                  </a:lnTo>
                  <a:lnTo>
                    <a:pt x="557199" y="2324100"/>
                  </a:lnTo>
                  <a:lnTo>
                    <a:pt x="549325" y="2311400"/>
                  </a:lnTo>
                  <a:lnTo>
                    <a:pt x="541197" y="2298700"/>
                  </a:lnTo>
                  <a:lnTo>
                    <a:pt x="525322" y="2286000"/>
                  </a:lnTo>
                  <a:lnTo>
                    <a:pt x="494080" y="2235200"/>
                  </a:lnTo>
                  <a:lnTo>
                    <a:pt x="478586" y="2222500"/>
                  </a:lnTo>
                  <a:lnTo>
                    <a:pt x="448360" y="2197100"/>
                  </a:lnTo>
                  <a:lnTo>
                    <a:pt x="433628" y="2184400"/>
                  </a:lnTo>
                  <a:lnTo>
                    <a:pt x="405053" y="2146300"/>
                  </a:lnTo>
                  <a:close/>
                </a:path>
                <a:path w="1553210" h="3721100">
                  <a:moveTo>
                    <a:pt x="967028" y="3454400"/>
                  </a:moveTo>
                  <a:lnTo>
                    <a:pt x="968806" y="3467100"/>
                  </a:lnTo>
                  <a:lnTo>
                    <a:pt x="976045" y="3467100"/>
                  </a:lnTo>
                  <a:lnTo>
                    <a:pt x="967028" y="3454400"/>
                  </a:lnTo>
                  <a:close/>
                </a:path>
                <a:path w="1553210" h="3721100">
                  <a:moveTo>
                    <a:pt x="957630" y="3441700"/>
                  </a:moveTo>
                  <a:lnTo>
                    <a:pt x="958265" y="3454400"/>
                  </a:lnTo>
                  <a:lnTo>
                    <a:pt x="962075" y="3454400"/>
                  </a:lnTo>
                  <a:lnTo>
                    <a:pt x="957630" y="3441700"/>
                  </a:lnTo>
                  <a:close/>
                </a:path>
                <a:path w="1553210" h="3721100">
                  <a:moveTo>
                    <a:pt x="390956" y="2133600"/>
                  </a:moveTo>
                  <a:lnTo>
                    <a:pt x="259448" y="2133600"/>
                  </a:lnTo>
                  <a:lnTo>
                    <a:pt x="274205" y="2146300"/>
                  </a:lnTo>
                  <a:lnTo>
                    <a:pt x="405180" y="2146300"/>
                  </a:lnTo>
                  <a:lnTo>
                    <a:pt x="390956" y="2133600"/>
                  </a:lnTo>
                  <a:close/>
                </a:path>
                <a:path w="1553210" h="3721100">
                  <a:moveTo>
                    <a:pt x="246227" y="2120900"/>
                  </a:moveTo>
                  <a:lnTo>
                    <a:pt x="232575" y="2120900"/>
                  </a:lnTo>
                  <a:lnTo>
                    <a:pt x="247154" y="2133600"/>
                  </a:lnTo>
                  <a:lnTo>
                    <a:pt x="246227" y="2120900"/>
                  </a:lnTo>
                  <a:close/>
                </a:path>
                <a:path w="1553210" h="3721100">
                  <a:moveTo>
                    <a:pt x="197777" y="2019300"/>
                  </a:moveTo>
                  <a:lnTo>
                    <a:pt x="87248" y="2019300"/>
                  </a:lnTo>
                  <a:lnTo>
                    <a:pt x="107200" y="2044700"/>
                  </a:lnTo>
                  <a:lnTo>
                    <a:pt x="118986" y="2057400"/>
                  </a:lnTo>
                  <a:lnTo>
                    <a:pt x="132587" y="2070100"/>
                  </a:lnTo>
                  <a:lnTo>
                    <a:pt x="146659" y="2082800"/>
                  </a:lnTo>
                  <a:lnTo>
                    <a:pt x="160959" y="2082800"/>
                  </a:lnTo>
                  <a:lnTo>
                    <a:pt x="190195" y="2108200"/>
                  </a:lnTo>
                  <a:lnTo>
                    <a:pt x="218706" y="2120900"/>
                  </a:lnTo>
                  <a:lnTo>
                    <a:pt x="246227" y="2120900"/>
                  </a:lnTo>
                  <a:lnTo>
                    <a:pt x="260997" y="2133600"/>
                  </a:lnTo>
                  <a:lnTo>
                    <a:pt x="391591" y="2133600"/>
                  </a:lnTo>
                  <a:lnTo>
                    <a:pt x="377113" y="2120900"/>
                  </a:lnTo>
                  <a:lnTo>
                    <a:pt x="361492" y="2108200"/>
                  </a:lnTo>
                  <a:lnTo>
                    <a:pt x="344982" y="2095500"/>
                  </a:lnTo>
                  <a:lnTo>
                    <a:pt x="311581" y="2070100"/>
                  </a:lnTo>
                  <a:lnTo>
                    <a:pt x="295325" y="2070100"/>
                  </a:lnTo>
                  <a:lnTo>
                    <a:pt x="279323" y="2057400"/>
                  </a:lnTo>
                  <a:lnTo>
                    <a:pt x="264045" y="2057400"/>
                  </a:lnTo>
                  <a:lnTo>
                    <a:pt x="249262" y="2044700"/>
                  </a:lnTo>
                  <a:lnTo>
                    <a:pt x="221297" y="2032000"/>
                  </a:lnTo>
                  <a:lnTo>
                    <a:pt x="210642" y="2032000"/>
                  </a:lnTo>
                  <a:lnTo>
                    <a:pt x="197777" y="2019300"/>
                  </a:lnTo>
                  <a:close/>
                </a:path>
                <a:path w="1553210" h="3721100">
                  <a:moveTo>
                    <a:pt x="718997" y="698500"/>
                  </a:moveTo>
                  <a:lnTo>
                    <a:pt x="642797" y="698500"/>
                  </a:lnTo>
                  <a:lnTo>
                    <a:pt x="642924" y="711200"/>
                  </a:lnTo>
                  <a:lnTo>
                    <a:pt x="642924" y="723900"/>
                  </a:lnTo>
                  <a:lnTo>
                    <a:pt x="641019" y="749300"/>
                  </a:lnTo>
                  <a:lnTo>
                    <a:pt x="640003" y="749300"/>
                  </a:lnTo>
                  <a:lnTo>
                    <a:pt x="637590" y="762000"/>
                  </a:lnTo>
                  <a:lnTo>
                    <a:pt x="637971" y="762000"/>
                  </a:lnTo>
                  <a:lnTo>
                    <a:pt x="635050" y="774700"/>
                  </a:lnTo>
                  <a:lnTo>
                    <a:pt x="635558" y="774700"/>
                  </a:lnTo>
                  <a:lnTo>
                    <a:pt x="632002" y="787400"/>
                  </a:lnTo>
                  <a:lnTo>
                    <a:pt x="628827" y="787400"/>
                  </a:lnTo>
                  <a:lnTo>
                    <a:pt x="623874" y="800100"/>
                  </a:lnTo>
                  <a:lnTo>
                    <a:pt x="624763" y="800100"/>
                  </a:lnTo>
                  <a:lnTo>
                    <a:pt x="619048" y="812800"/>
                  </a:lnTo>
                  <a:lnTo>
                    <a:pt x="620064" y="812800"/>
                  </a:lnTo>
                  <a:lnTo>
                    <a:pt x="613333" y="825500"/>
                  </a:lnTo>
                  <a:lnTo>
                    <a:pt x="614349" y="825500"/>
                  </a:lnTo>
                  <a:lnTo>
                    <a:pt x="606602" y="838200"/>
                  </a:lnTo>
                  <a:lnTo>
                    <a:pt x="599871" y="838200"/>
                  </a:lnTo>
                  <a:lnTo>
                    <a:pt x="590473" y="850900"/>
                  </a:lnTo>
                  <a:lnTo>
                    <a:pt x="591362" y="850900"/>
                  </a:lnTo>
                  <a:lnTo>
                    <a:pt x="581329" y="863600"/>
                  </a:lnTo>
                  <a:lnTo>
                    <a:pt x="581964" y="863600"/>
                  </a:lnTo>
                  <a:lnTo>
                    <a:pt x="571296" y="876300"/>
                  </a:lnTo>
                  <a:lnTo>
                    <a:pt x="571931" y="876300"/>
                  </a:lnTo>
                  <a:lnTo>
                    <a:pt x="560501" y="889000"/>
                  </a:lnTo>
                  <a:lnTo>
                    <a:pt x="561009" y="889000"/>
                  </a:lnTo>
                  <a:lnTo>
                    <a:pt x="548944" y="901700"/>
                  </a:lnTo>
                  <a:lnTo>
                    <a:pt x="549452" y="901700"/>
                  </a:lnTo>
                  <a:lnTo>
                    <a:pt x="536879" y="914400"/>
                  </a:lnTo>
                  <a:lnTo>
                    <a:pt x="537514" y="914400"/>
                  </a:lnTo>
                  <a:lnTo>
                    <a:pt x="511098" y="939800"/>
                  </a:lnTo>
                  <a:lnTo>
                    <a:pt x="511606" y="939800"/>
                  </a:lnTo>
                  <a:lnTo>
                    <a:pt x="483793" y="965200"/>
                  </a:lnTo>
                  <a:lnTo>
                    <a:pt x="484047" y="965200"/>
                  </a:lnTo>
                  <a:lnTo>
                    <a:pt x="396290" y="1041400"/>
                  </a:lnTo>
                  <a:lnTo>
                    <a:pt x="366699" y="1079500"/>
                  </a:lnTo>
                  <a:lnTo>
                    <a:pt x="337743" y="1104900"/>
                  </a:lnTo>
                  <a:lnTo>
                    <a:pt x="309803" y="1130300"/>
                  </a:lnTo>
                  <a:lnTo>
                    <a:pt x="283362" y="1168400"/>
                  </a:lnTo>
                  <a:lnTo>
                    <a:pt x="270675" y="1181100"/>
                  </a:lnTo>
                  <a:lnTo>
                    <a:pt x="258660" y="1193800"/>
                  </a:lnTo>
                  <a:lnTo>
                    <a:pt x="247243" y="1206500"/>
                  </a:lnTo>
                  <a:lnTo>
                    <a:pt x="236524" y="1231900"/>
                  </a:lnTo>
                  <a:lnTo>
                    <a:pt x="216674" y="1257300"/>
                  </a:lnTo>
                  <a:lnTo>
                    <a:pt x="197142" y="1295400"/>
                  </a:lnTo>
                  <a:lnTo>
                    <a:pt x="177850" y="1333500"/>
                  </a:lnTo>
                  <a:lnTo>
                    <a:pt x="159092" y="1371600"/>
                  </a:lnTo>
                  <a:lnTo>
                    <a:pt x="140779" y="1409700"/>
                  </a:lnTo>
                  <a:lnTo>
                    <a:pt x="123126" y="1447800"/>
                  </a:lnTo>
                  <a:lnTo>
                    <a:pt x="106286" y="1485900"/>
                  </a:lnTo>
                  <a:lnTo>
                    <a:pt x="90220" y="1524000"/>
                  </a:lnTo>
                  <a:lnTo>
                    <a:pt x="75082" y="1562100"/>
                  </a:lnTo>
                  <a:lnTo>
                    <a:pt x="61125" y="1600200"/>
                  </a:lnTo>
                  <a:lnTo>
                    <a:pt x="48209" y="1625600"/>
                  </a:lnTo>
                  <a:lnTo>
                    <a:pt x="36588" y="1663700"/>
                  </a:lnTo>
                  <a:lnTo>
                    <a:pt x="26428" y="1701800"/>
                  </a:lnTo>
                  <a:lnTo>
                    <a:pt x="21869" y="1714500"/>
                  </a:lnTo>
                  <a:lnTo>
                    <a:pt x="17716" y="1727200"/>
                  </a:lnTo>
                  <a:lnTo>
                    <a:pt x="13957" y="1739900"/>
                  </a:lnTo>
                  <a:lnTo>
                    <a:pt x="10553" y="1765300"/>
                  </a:lnTo>
                  <a:lnTo>
                    <a:pt x="7594" y="1778000"/>
                  </a:lnTo>
                  <a:lnTo>
                    <a:pt x="5079" y="1790700"/>
                  </a:lnTo>
                  <a:lnTo>
                    <a:pt x="1523" y="1816100"/>
                  </a:lnTo>
                  <a:lnTo>
                    <a:pt x="0" y="1841500"/>
                  </a:lnTo>
                  <a:lnTo>
                    <a:pt x="444" y="1854200"/>
                  </a:lnTo>
                  <a:lnTo>
                    <a:pt x="2844" y="1879600"/>
                  </a:lnTo>
                  <a:lnTo>
                    <a:pt x="7035" y="1905000"/>
                  </a:lnTo>
                  <a:lnTo>
                    <a:pt x="12788" y="1917700"/>
                  </a:lnTo>
                  <a:lnTo>
                    <a:pt x="19989" y="1930400"/>
                  </a:lnTo>
                  <a:lnTo>
                    <a:pt x="28409" y="1955800"/>
                  </a:lnTo>
                  <a:lnTo>
                    <a:pt x="57480" y="1993900"/>
                  </a:lnTo>
                  <a:lnTo>
                    <a:pt x="87655" y="2019300"/>
                  </a:lnTo>
                  <a:lnTo>
                    <a:pt x="189776" y="2019300"/>
                  </a:lnTo>
                  <a:lnTo>
                    <a:pt x="178155" y="2006600"/>
                  </a:lnTo>
                  <a:lnTo>
                    <a:pt x="172732" y="2006600"/>
                  </a:lnTo>
                  <a:lnTo>
                    <a:pt x="162636" y="1993900"/>
                  </a:lnTo>
                  <a:lnTo>
                    <a:pt x="163296" y="1993900"/>
                  </a:lnTo>
                  <a:lnTo>
                    <a:pt x="143471" y="1968500"/>
                  </a:lnTo>
                  <a:lnTo>
                    <a:pt x="123647" y="1955800"/>
                  </a:lnTo>
                  <a:lnTo>
                    <a:pt x="124269" y="1955800"/>
                  </a:lnTo>
                  <a:lnTo>
                    <a:pt x="114846" y="1943100"/>
                  </a:lnTo>
                  <a:lnTo>
                    <a:pt x="115811" y="1943100"/>
                  </a:lnTo>
                  <a:lnTo>
                    <a:pt x="106857" y="1930400"/>
                  </a:lnTo>
                  <a:lnTo>
                    <a:pt x="107962" y="1930400"/>
                  </a:lnTo>
                  <a:lnTo>
                    <a:pt x="99491" y="1917700"/>
                  </a:lnTo>
                  <a:lnTo>
                    <a:pt x="94830" y="1917700"/>
                  </a:lnTo>
                  <a:lnTo>
                    <a:pt x="87972" y="1905000"/>
                  </a:lnTo>
                  <a:lnTo>
                    <a:pt x="89522" y="1905000"/>
                  </a:lnTo>
                  <a:lnTo>
                    <a:pt x="83718" y="1892300"/>
                  </a:lnTo>
                  <a:lnTo>
                    <a:pt x="84950" y="1892300"/>
                  </a:lnTo>
                  <a:lnTo>
                    <a:pt x="80276" y="1879600"/>
                  </a:lnTo>
                  <a:lnTo>
                    <a:pt x="81203" y="1879600"/>
                  </a:lnTo>
                  <a:lnTo>
                    <a:pt x="77774" y="1866900"/>
                  </a:lnTo>
                  <a:lnTo>
                    <a:pt x="78358" y="1866900"/>
                  </a:lnTo>
                  <a:lnTo>
                    <a:pt x="76352" y="1854200"/>
                  </a:lnTo>
                  <a:lnTo>
                    <a:pt x="76593" y="1854200"/>
                  </a:lnTo>
                  <a:lnTo>
                    <a:pt x="76212" y="1841500"/>
                  </a:lnTo>
                  <a:lnTo>
                    <a:pt x="77469" y="1816100"/>
                  </a:lnTo>
                  <a:lnTo>
                    <a:pt x="77177" y="1816100"/>
                  </a:lnTo>
                  <a:lnTo>
                    <a:pt x="80416" y="1803400"/>
                  </a:lnTo>
                  <a:lnTo>
                    <a:pt x="80162" y="1803400"/>
                  </a:lnTo>
                  <a:lnTo>
                    <a:pt x="82448" y="1790700"/>
                  </a:lnTo>
                  <a:lnTo>
                    <a:pt x="82257" y="1790700"/>
                  </a:lnTo>
                  <a:lnTo>
                    <a:pt x="85026" y="1778000"/>
                  </a:lnTo>
                  <a:lnTo>
                    <a:pt x="84823" y="1778000"/>
                  </a:lnTo>
                  <a:lnTo>
                    <a:pt x="88061" y="1765300"/>
                  </a:lnTo>
                  <a:lnTo>
                    <a:pt x="87922" y="1765300"/>
                  </a:lnTo>
                  <a:lnTo>
                    <a:pt x="91541" y="1752600"/>
                  </a:lnTo>
                  <a:lnTo>
                    <a:pt x="91401" y="1752600"/>
                  </a:lnTo>
                  <a:lnTo>
                    <a:pt x="95402" y="1739900"/>
                  </a:lnTo>
                  <a:lnTo>
                    <a:pt x="95250" y="1739900"/>
                  </a:lnTo>
                  <a:lnTo>
                    <a:pt x="99631" y="1714500"/>
                  </a:lnTo>
                  <a:lnTo>
                    <a:pt x="99415" y="1714500"/>
                  </a:lnTo>
                  <a:lnTo>
                    <a:pt x="109321" y="1689100"/>
                  </a:lnTo>
                  <a:lnTo>
                    <a:pt x="109042" y="1689100"/>
                  </a:lnTo>
                  <a:lnTo>
                    <a:pt x="120370" y="1651000"/>
                  </a:lnTo>
                  <a:lnTo>
                    <a:pt x="120091" y="1651000"/>
                  </a:lnTo>
                  <a:lnTo>
                    <a:pt x="132753" y="1625600"/>
                  </a:lnTo>
                  <a:lnTo>
                    <a:pt x="132549" y="1625600"/>
                  </a:lnTo>
                  <a:lnTo>
                    <a:pt x="146265" y="1587500"/>
                  </a:lnTo>
                  <a:lnTo>
                    <a:pt x="145973" y="1587500"/>
                  </a:lnTo>
                  <a:lnTo>
                    <a:pt x="160832" y="1549400"/>
                  </a:lnTo>
                  <a:lnTo>
                    <a:pt x="160578" y="1549400"/>
                  </a:lnTo>
                  <a:lnTo>
                    <a:pt x="176390" y="1511300"/>
                  </a:lnTo>
                  <a:lnTo>
                    <a:pt x="176136" y="1511300"/>
                  </a:lnTo>
                  <a:lnTo>
                    <a:pt x="192709" y="1473200"/>
                  </a:lnTo>
                  <a:lnTo>
                    <a:pt x="192417" y="1473200"/>
                  </a:lnTo>
                  <a:lnTo>
                    <a:pt x="209753" y="1435100"/>
                  </a:lnTo>
                  <a:lnTo>
                    <a:pt x="209422" y="1435100"/>
                  </a:lnTo>
                  <a:lnTo>
                    <a:pt x="227418" y="1397000"/>
                  </a:lnTo>
                  <a:lnTo>
                    <a:pt x="227114" y="1397000"/>
                  </a:lnTo>
                  <a:lnTo>
                    <a:pt x="245503" y="1358900"/>
                  </a:lnTo>
                  <a:lnTo>
                    <a:pt x="251345" y="1358900"/>
                  </a:lnTo>
                  <a:lnTo>
                    <a:pt x="263918" y="1333500"/>
                  </a:lnTo>
                  <a:lnTo>
                    <a:pt x="263512" y="1333500"/>
                  </a:lnTo>
                  <a:lnTo>
                    <a:pt x="282562" y="1295400"/>
                  </a:lnTo>
                  <a:lnTo>
                    <a:pt x="282003" y="1295400"/>
                  </a:lnTo>
                  <a:lnTo>
                    <a:pt x="301294" y="1270000"/>
                  </a:lnTo>
                  <a:lnTo>
                    <a:pt x="300532" y="1270000"/>
                  </a:lnTo>
                  <a:lnTo>
                    <a:pt x="310565" y="1257300"/>
                  </a:lnTo>
                  <a:lnTo>
                    <a:pt x="309803" y="1257300"/>
                  </a:lnTo>
                  <a:lnTo>
                    <a:pt x="320471" y="1244600"/>
                  </a:lnTo>
                  <a:lnTo>
                    <a:pt x="319709" y="1244600"/>
                  </a:lnTo>
                  <a:lnTo>
                    <a:pt x="331139" y="1231900"/>
                  </a:lnTo>
                  <a:lnTo>
                    <a:pt x="330504" y="1231900"/>
                  </a:lnTo>
                  <a:lnTo>
                    <a:pt x="342315" y="1206500"/>
                  </a:lnTo>
                  <a:lnTo>
                    <a:pt x="349893" y="1206500"/>
                  </a:lnTo>
                  <a:lnTo>
                    <a:pt x="366826" y="1181100"/>
                  </a:lnTo>
                  <a:lnTo>
                    <a:pt x="365810" y="1181100"/>
                  </a:lnTo>
                  <a:lnTo>
                    <a:pt x="392861" y="1155700"/>
                  </a:lnTo>
                  <a:lnTo>
                    <a:pt x="392099" y="1155700"/>
                  </a:lnTo>
                  <a:lnTo>
                    <a:pt x="420420" y="1130300"/>
                  </a:lnTo>
                  <a:lnTo>
                    <a:pt x="419785" y="1130300"/>
                  </a:lnTo>
                  <a:lnTo>
                    <a:pt x="448868" y="1104900"/>
                  </a:lnTo>
                  <a:lnTo>
                    <a:pt x="448360" y="1104900"/>
                  </a:lnTo>
                  <a:lnTo>
                    <a:pt x="507161" y="1041400"/>
                  </a:lnTo>
                  <a:lnTo>
                    <a:pt x="535990" y="1016000"/>
                  </a:lnTo>
                  <a:lnTo>
                    <a:pt x="591108" y="965200"/>
                  </a:lnTo>
                  <a:lnTo>
                    <a:pt x="628573" y="927100"/>
                  </a:lnTo>
                  <a:lnTo>
                    <a:pt x="661212" y="889000"/>
                  </a:lnTo>
                  <a:lnTo>
                    <a:pt x="686993" y="850900"/>
                  </a:lnTo>
                  <a:lnTo>
                    <a:pt x="699439" y="812800"/>
                  </a:lnTo>
                  <a:lnTo>
                    <a:pt x="704392" y="800100"/>
                  </a:lnTo>
                  <a:lnTo>
                    <a:pt x="714806" y="762000"/>
                  </a:lnTo>
                  <a:lnTo>
                    <a:pt x="719124" y="723900"/>
                  </a:lnTo>
                  <a:lnTo>
                    <a:pt x="718997" y="698500"/>
                  </a:lnTo>
                  <a:close/>
                </a:path>
                <a:path w="1553210" h="3721100">
                  <a:moveTo>
                    <a:pt x="93319" y="1905000"/>
                  </a:moveTo>
                  <a:lnTo>
                    <a:pt x="94830" y="1917700"/>
                  </a:lnTo>
                  <a:lnTo>
                    <a:pt x="101028" y="1917700"/>
                  </a:lnTo>
                  <a:lnTo>
                    <a:pt x="93319" y="1905000"/>
                  </a:lnTo>
                  <a:close/>
                </a:path>
                <a:path w="1553210" h="3721100">
                  <a:moveTo>
                    <a:pt x="251345" y="1358900"/>
                  </a:moveTo>
                  <a:lnTo>
                    <a:pt x="245503" y="1358900"/>
                  </a:lnTo>
                  <a:lnTo>
                    <a:pt x="245059" y="1371600"/>
                  </a:lnTo>
                  <a:lnTo>
                    <a:pt x="251345" y="1358900"/>
                  </a:lnTo>
                  <a:close/>
                </a:path>
                <a:path w="1553210" h="3721100">
                  <a:moveTo>
                    <a:pt x="349893" y="1206500"/>
                  </a:moveTo>
                  <a:lnTo>
                    <a:pt x="342315" y="1206500"/>
                  </a:lnTo>
                  <a:lnTo>
                    <a:pt x="341426" y="1219200"/>
                  </a:lnTo>
                  <a:lnTo>
                    <a:pt x="349893" y="1206500"/>
                  </a:lnTo>
                  <a:close/>
                </a:path>
                <a:path w="1553210" h="3721100">
                  <a:moveTo>
                    <a:pt x="607491" y="825500"/>
                  </a:moveTo>
                  <a:lnTo>
                    <a:pt x="598982" y="838200"/>
                  </a:lnTo>
                  <a:lnTo>
                    <a:pt x="606602" y="838200"/>
                  </a:lnTo>
                  <a:lnTo>
                    <a:pt x="607491" y="825500"/>
                  </a:lnTo>
                  <a:close/>
                </a:path>
                <a:path w="1553210" h="3721100">
                  <a:moveTo>
                    <a:pt x="632510" y="774700"/>
                  </a:moveTo>
                  <a:lnTo>
                    <a:pt x="628192" y="787400"/>
                  </a:lnTo>
                  <a:lnTo>
                    <a:pt x="632002" y="787400"/>
                  </a:lnTo>
                  <a:lnTo>
                    <a:pt x="632510" y="774700"/>
                  </a:lnTo>
                  <a:close/>
                </a:path>
                <a:path w="1553210" h="3721100">
                  <a:moveTo>
                    <a:pt x="641273" y="736600"/>
                  </a:moveTo>
                  <a:lnTo>
                    <a:pt x="639622" y="749300"/>
                  </a:lnTo>
                  <a:lnTo>
                    <a:pt x="641019" y="749300"/>
                  </a:lnTo>
                  <a:lnTo>
                    <a:pt x="641273" y="736600"/>
                  </a:lnTo>
                  <a:close/>
                </a:path>
                <a:path w="1553210" h="3721100">
                  <a:moveTo>
                    <a:pt x="642856" y="710292"/>
                  </a:moveTo>
                  <a:lnTo>
                    <a:pt x="642861" y="711200"/>
                  </a:lnTo>
                  <a:lnTo>
                    <a:pt x="642856" y="710292"/>
                  </a:lnTo>
                  <a:close/>
                </a:path>
                <a:path w="1553210" h="3721100">
                  <a:moveTo>
                    <a:pt x="642797" y="698500"/>
                  </a:moveTo>
                  <a:lnTo>
                    <a:pt x="642856" y="710292"/>
                  </a:lnTo>
                  <a:lnTo>
                    <a:pt x="642924" y="711200"/>
                  </a:lnTo>
                  <a:lnTo>
                    <a:pt x="642797" y="698500"/>
                  </a:lnTo>
                  <a:close/>
                </a:path>
                <a:path w="1553210" h="3721100">
                  <a:moveTo>
                    <a:pt x="685215" y="571500"/>
                  </a:moveTo>
                  <a:lnTo>
                    <a:pt x="606729" y="571500"/>
                  </a:lnTo>
                  <a:lnTo>
                    <a:pt x="614984" y="596900"/>
                  </a:lnTo>
                  <a:lnTo>
                    <a:pt x="614476" y="596900"/>
                  </a:lnTo>
                  <a:lnTo>
                    <a:pt x="622096" y="609600"/>
                  </a:lnTo>
                  <a:lnTo>
                    <a:pt x="621715" y="609600"/>
                  </a:lnTo>
                  <a:lnTo>
                    <a:pt x="628827" y="635000"/>
                  </a:lnTo>
                  <a:lnTo>
                    <a:pt x="628192" y="635000"/>
                  </a:lnTo>
                  <a:lnTo>
                    <a:pt x="634161" y="647700"/>
                  </a:lnTo>
                  <a:lnTo>
                    <a:pt x="633526" y="647700"/>
                  </a:lnTo>
                  <a:lnTo>
                    <a:pt x="638352" y="673100"/>
                  </a:lnTo>
                  <a:lnTo>
                    <a:pt x="637844" y="673100"/>
                  </a:lnTo>
                  <a:lnTo>
                    <a:pt x="641400" y="685800"/>
                  </a:lnTo>
                  <a:lnTo>
                    <a:pt x="641019" y="685800"/>
                  </a:lnTo>
                  <a:lnTo>
                    <a:pt x="642856" y="710292"/>
                  </a:lnTo>
                  <a:lnTo>
                    <a:pt x="642797" y="698500"/>
                  </a:lnTo>
                  <a:lnTo>
                    <a:pt x="718997" y="698500"/>
                  </a:lnTo>
                  <a:lnTo>
                    <a:pt x="716838" y="673100"/>
                  </a:lnTo>
                  <a:lnTo>
                    <a:pt x="712774" y="660400"/>
                  </a:lnTo>
                  <a:lnTo>
                    <a:pt x="707567" y="635000"/>
                  </a:lnTo>
                  <a:lnTo>
                    <a:pt x="700836" y="609600"/>
                  </a:lnTo>
                  <a:lnTo>
                    <a:pt x="693343" y="584200"/>
                  </a:lnTo>
                  <a:lnTo>
                    <a:pt x="685215" y="571500"/>
                  </a:lnTo>
                  <a:close/>
                </a:path>
                <a:path w="1553210" h="3721100">
                  <a:moveTo>
                    <a:pt x="647835" y="482600"/>
                  </a:moveTo>
                  <a:lnTo>
                    <a:pt x="564565" y="482600"/>
                  </a:lnTo>
                  <a:lnTo>
                    <a:pt x="573582" y="508000"/>
                  </a:lnTo>
                  <a:lnTo>
                    <a:pt x="573074" y="508000"/>
                  </a:lnTo>
                  <a:lnTo>
                    <a:pt x="589838" y="546100"/>
                  </a:lnTo>
                  <a:lnTo>
                    <a:pt x="607110" y="584200"/>
                  </a:lnTo>
                  <a:lnTo>
                    <a:pt x="606729" y="571500"/>
                  </a:lnTo>
                  <a:lnTo>
                    <a:pt x="685215" y="571500"/>
                  </a:lnTo>
                  <a:lnTo>
                    <a:pt x="676579" y="546100"/>
                  </a:lnTo>
                  <a:lnTo>
                    <a:pt x="659180" y="508000"/>
                  </a:lnTo>
                  <a:lnTo>
                    <a:pt x="647835" y="482600"/>
                  </a:lnTo>
                  <a:close/>
                </a:path>
                <a:path w="1553210" h="3721100">
                  <a:moveTo>
                    <a:pt x="409117" y="0"/>
                  </a:moveTo>
                  <a:lnTo>
                    <a:pt x="383717" y="50800"/>
                  </a:lnTo>
                  <a:lnTo>
                    <a:pt x="367207" y="88900"/>
                  </a:lnTo>
                  <a:lnTo>
                    <a:pt x="362889" y="114300"/>
                  </a:lnTo>
                  <a:lnTo>
                    <a:pt x="359206" y="127000"/>
                  </a:lnTo>
                  <a:lnTo>
                    <a:pt x="356412" y="139700"/>
                  </a:lnTo>
                  <a:lnTo>
                    <a:pt x="354761" y="152400"/>
                  </a:lnTo>
                  <a:lnTo>
                    <a:pt x="354126" y="177800"/>
                  </a:lnTo>
                  <a:lnTo>
                    <a:pt x="354888" y="190500"/>
                  </a:lnTo>
                  <a:lnTo>
                    <a:pt x="357174" y="203200"/>
                  </a:lnTo>
                  <a:lnTo>
                    <a:pt x="360857" y="228600"/>
                  </a:lnTo>
                  <a:lnTo>
                    <a:pt x="366191" y="241300"/>
                  </a:lnTo>
                  <a:lnTo>
                    <a:pt x="370128" y="254000"/>
                  </a:lnTo>
                  <a:lnTo>
                    <a:pt x="374954" y="266700"/>
                  </a:lnTo>
                  <a:lnTo>
                    <a:pt x="384987" y="279400"/>
                  </a:lnTo>
                  <a:lnTo>
                    <a:pt x="397306" y="292100"/>
                  </a:lnTo>
                  <a:lnTo>
                    <a:pt x="410768" y="317500"/>
                  </a:lnTo>
                  <a:lnTo>
                    <a:pt x="425373" y="330200"/>
                  </a:lnTo>
                  <a:lnTo>
                    <a:pt x="440613" y="342900"/>
                  </a:lnTo>
                  <a:lnTo>
                    <a:pt x="456361" y="368300"/>
                  </a:lnTo>
                  <a:lnTo>
                    <a:pt x="472490" y="381000"/>
                  </a:lnTo>
                  <a:lnTo>
                    <a:pt x="472236" y="381000"/>
                  </a:lnTo>
                  <a:lnTo>
                    <a:pt x="504113" y="406400"/>
                  </a:lnTo>
                  <a:lnTo>
                    <a:pt x="503351" y="406400"/>
                  </a:lnTo>
                  <a:lnTo>
                    <a:pt x="518972" y="431800"/>
                  </a:lnTo>
                  <a:lnTo>
                    <a:pt x="518083" y="431800"/>
                  </a:lnTo>
                  <a:lnTo>
                    <a:pt x="532942" y="444500"/>
                  </a:lnTo>
                  <a:lnTo>
                    <a:pt x="531799" y="444500"/>
                  </a:lnTo>
                  <a:lnTo>
                    <a:pt x="545642" y="457200"/>
                  </a:lnTo>
                  <a:lnTo>
                    <a:pt x="544245" y="457200"/>
                  </a:lnTo>
                  <a:lnTo>
                    <a:pt x="556691" y="469900"/>
                  </a:lnTo>
                  <a:lnTo>
                    <a:pt x="555294" y="469900"/>
                  </a:lnTo>
                  <a:lnTo>
                    <a:pt x="566216" y="495300"/>
                  </a:lnTo>
                  <a:lnTo>
                    <a:pt x="564565" y="482600"/>
                  </a:lnTo>
                  <a:lnTo>
                    <a:pt x="647835" y="482600"/>
                  </a:lnTo>
                  <a:lnTo>
                    <a:pt x="642162" y="469900"/>
                  </a:lnTo>
                  <a:lnTo>
                    <a:pt x="632002" y="457200"/>
                  </a:lnTo>
                  <a:lnTo>
                    <a:pt x="619429" y="431800"/>
                  </a:lnTo>
                  <a:lnTo>
                    <a:pt x="605586" y="406400"/>
                  </a:lnTo>
                  <a:lnTo>
                    <a:pt x="590473" y="393700"/>
                  </a:lnTo>
                  <a:lnTo>
                    <a:pt x="574852" y="381000"/>
                  </a:lnTo>
                  <a:lnTo>
                    <a:pt x="558469" y="355600"/>
                  </a:lnTo>
                  <a:lnTo>
                    <a:pt x="526084" y="330200"/>
                  </a:lnTo>
                  <a:lnTo>
                    <a:pt x="510082" y="304800"/>
                  </a:lnTo>
                  <a:lnTo>
                    <a:pt x="510336" y="304800"/>
                  </a:lnTo>
                  <a:lnTo>
                    <a:pt x="494969" y="292100"/>
                  </a:lnTo>
                  <a:lnTo>
                    <a:pt x="495604" y="292100"/>
                  </a:lnTo>
                  <a:lnTo>
                    <a:pt x="480999" y="279400"/>
                  </a:lnTo>
                  <a:lnTo>
                    <a:pt x="481888" y="279400"/>
                  </a:lnTo>
                  <a:lnTo>
                    <a:pt x="468426" y="266700"/>
                  </a:lnTo>
                  <a:lnTo>
                    <a:pt x="469442" y="266700"/>
                  </a:lnTo>
                  <a:lnTo>
                    <a:pt x="457250" y="254000"/>
                  </a:lnTo>
                  <a:lnTo>
                    <a:pt x="458901" y="254000"/>
                  </a:lnTo>
                  <a:lnTo>
                    <a:pt x="448360" y="241300"/>
                  </a:lnTo>
                  <a:lnTo>
                    <a:pt x="450265" y="241300"/>
                  </a:lnTo>
                  <a:lnTo>
                    <a:pt x="441629" y="228600"/>
                  </a:lnTo>
                  <a:lnTo>
                    <a:pt x="440740" y="228600"/>
                  </a:lnTo>
                  <a:lnTo>
                    <a:pt x="437819" y="215900"/>
                  </a:lnTo>
                  <a:lnTo>
                    <a:pt x="438708" y="215900"/>
                  </a:lnTo>
                  <a:lnTo>
                    <a:pt x="434263" y="203200"/>
                  </a:lnTo>
                  <a:lnTo>
                    <a:pt x="432485" y="203200"/>
                  </a:lnTo>
                  <a:lnTo>
                    <a:pt x="431596" y="190500"/>
                  </a:lnTo>
                  <a:lnTo>
                    <a:pt x="430961" y="190500"/>
                  </a:lnTo>
                  <a:lnTo>
                    <a:pt x="430326" y="177800"/>
                  </a:lnTo>
                  <a:lnTo>
                    <a:pt x="430834" y="165100"/>
                  </a:lnTo>
                  <a:lnTo>
                    <a:pt x="430580" y="165100"/>
                  </a:lnTo>
                  <a:lnTo>
                    <a:pt x="432104" y="152400"/>
                  </a:lnTo>
                  <a:lnTo>
                    <a:pt x="431723" y="152400"/>
                  </a:lnTo>
                  <a:lnTo>
                    <a:pt x="434009" y="139700"/>
                  </a:lnTo>
                  <a:lnTo>
                    <a:pt x="433628" y="139700"/>
                  </a:lnTo>
                  <a:lnTo>
                    <a:pt x="436803" y="127000"/>
                  </a:lnTo>
                  <a:lnTo>
                    <a:pt x="436168" y="127000"/>
                  </a:lnTo>
                  <a:lnTo>
                    <a:pt x="440105" y="114300"/>
                  </a:lnTo>
                  <a:lnTo>
                    <a:pt x="439724" y="114300"/>
                  </a:lnTo>
                  <a:lnTo>
                    <a:pt x="444169" y="101600"/>
                  </a:lnTo>
                  <a:lnTo>
                    <a:pt x="443407" y="101600"/>
                  </a:lnTo>
                  <a:lnTo>
                    <a:pt x="453948" y="76200"/>
                  </a:lnTo>
                  <a:lnTo>
                    <a:pt x="457208" y="76200"/>
                  </a:lnTo>
                  <a:lnTo>
                    <a:pt x="465251" y="50800"/>
                  </a:lnTo>
                  <a:lnTo>
                    <a:pt x="471157" y="50800"/>
                  </a:lnTo>
                  <a:lnTo>
                    <a:pt x="477443" y="38100"/>
                  </a:lnTo>
                  <a:lnTo>
                    <a:pt x="409117" y="0"/>
                  </a:lnTo>
                  <a:close/>
                </a:path>
                <a:path w="1553210" h="3721100">
                  <a:moveTo>
                    <a:pt x="439470" y="215900"/>
                  </a:moveTo>
                  <a:lnTo>
                    <a:pt x="440740" y="228600"/>
                  </a:lnTo>
                  <a:lnTo>
                    <a:pt x="443026" y="228600"/>
                  </a:lnTo>
                  <a:lnTo>
                    <a:pt x="439470" y="215900"/>
                  </a:lnTo>
                  <a:close/>
                </a:path>
                <a:path w="1553210" h="3721100">
                  <a:moveTo>
                    <a:pt x="431977" y="190500"/>
                  </a:moveTo>
                  <a:lnTo>
                    <a:pt x="432485" y="203200"/>
                  </a:lnTo>
                  <a:lnTo>
                    <a:pt x="435025" y="203200"/>
                  </a:lnTo>
                  <a:lnTo>
                    <a:pt x="431977" y="190500"/>
                  </a:lnTo>
                  <a:close/>
                </a:path>
                <a:path w="1553210" h="3721100">
                  <a:moveTo>
                    <a:pt x="430707" y="177800"/>
                  </a:moveTo>
                  <a:lnTo>
                    <a:pt x="430961" y="190500"/>
                  </a:lnTo>
                  <a:lnTo>
                    <a:pt x="431596" y="190500"/>
                  </a:lnTo>
                  <a:lnTo>
                    <a:pt x="430707" y="177800"/>
                  </a:lnTo>
                  <a:close/>
                </a:path>
                <a:path w="1553210" h="3721100">
                  <a:moveTo>
                    <a:pt x="457208" y="76200"/>
                  </a:moveTo>
                  <a:lnTo>
                    <a:pt x="453948" y="76200"/>
                  </a:lnTo>
                  <a:lnTo>
                    <a:pt x="453186" y="88900"/>
                  </a:lnTo>
                  <a:lnTo>
                    <a:pt x="457208" y="76200"/>
                  </a:lnTo>
                  <a:close/>
                </a:path>
                <a:path w="1553210" h="3721100">
                  <a:moveTo>
                    <a:pt x="471157" y="50800"/>
                  </a:moveTo>
                  <a:lnTo>
                    <a:pt x="465251" y="50800"/>
                  </a:lnTo>
                  <a:lnTo>
                    <a:pt x="464870" y="63500"/>
                  </a:lnTo>
                  <a:lnTo>
                    <a:pt x="471157" y="5080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56003" y="3244595"/>
            <a:ext cx="1455420" cy="368935"/>
          </a:xfrm>
          <a:prstGeom prst="rect">
            <a:avLst/>
          </a:prstGeom>
          <a:solidFill>
            <a:srgbClr val="FFFFFF">
              <a:alpha val="43136"/>
            </a:srgbClr>
          </a:solidFill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sz="1800" b="1" dirty="0">
                <a:latin typeface="Arial"/>
                <a:cs typeface="Arial"/>
              </a:rPr>
              <a:t>St </a:t>
            </a:r>
            <a:r>
              <a:rPr sz="1800" b="1" spc="-10" dirty="0">
                <a:latin typeface="Arial"/>
                <a:cs typeface="Arial"/>
              </a:rPr>
              <a:t>Budeaux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1291" y="4529328"/>
            <a:ext cx="1338580" cy="368935"/>
          </a:xfrm>
          <a:prstGeom prst="rect">
            <a:avLst/>
          </a:prstGeom>
          <a:solidFill>
            <a:srgbClr val="FFFFFF">
              <a:alpha val="43136"/>
            </a:srgbClr>
          </a:solidFill>
        </p:spPr>
        <p:txBody>
          <a:bodyPr vert="horz" wrap="square" lIns="0" tIns="400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5"/>
              </a:spcBef>
            </a:pPr>
            <a:r>
              <a:rPr sz="1800" b="1" spc="-10" dirty="0">
                <a:latin typeface="Arial"/>
                <a:cs typeface="Arial"/>
              </a:rPr>
              <a:t>Devonport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9844" y="3977640"/>
            <a:ext cx="1083945" cy="368935"/>
          </a:xfrm>
          <a:prstGeom prst="rect">
            <a:avLst/>
          </a:prstGeom>
          <a:solidFill>
            <a:srgbClr val="FFFFFF">
              <a:alpha val="43136"/>
            </a:srgbClr>
          </a:solidFill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sz="1800" b="1" spc="-10" dirty="0">
                <a:latin typeface="Arial"/>
                <a:cs typeface="Arial"/>
              </a:rPr>
              <a:t>Keyham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748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-</a:t>
            </a:r>
            <a:r>
              <a:rPr sz="2800" spc="-60" dirty="0"/>
              <a:t> </a:t>
            </a:r>
            <a:r>
              <a:rPr sz="2800" spc="-10" dirty="0"/>
              <a:t>Improving</a:t>
            </a:r>
            <a:r>
              <a:rPr sz="2800" spc="-140" dirty="0"/>
              <a:t> </a:t>
            </a:r>
            <a:r>
              <a:rPr sz="2800" dirty="0"/>
              <a:t>Access</a:t>
            </a:r>
            <a:r>
              <a:rPr sz="2800" spc="-50" dirty="0"/>
              <a:t> </a:t>
            </a:r>
            <a:r>
              <a:rPr sz="2800" dirty="0"/>
              <a:t>within</a:t>
            </a:r>
            <a:r>
              <a:rPr sz="2800" spc="-50" dirty="0"/>
              <a:t> </a:t>
            </a:r>
            <a:r>
              <a:rPr sz="2800" spc="-10" dirty="0"/>
              <a:t>Plymouth</a:t>
            </a:r>
            <a:endParaRPr sz="2800"/>
          </a:p>
          <a:p>
            <a:pPr marL="197485">
              <a:lnSpc>
                <a:spcPct val="100000"/>
              </a:lnSpc>
            </a:pPr>
            <a:r>
              <a:rPr sz="2800" i="1" dirty="0">
                <a:latin typeface="Arial"/>
                <a:cs typeface="Arial"/>
              </a:rPr>
              <a:t>Access</a:t>
            </a:r>
            <a:r>
              <a:rPr sz="2800" i="1" spc="-4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to</a:t>
            </a:r>
            <a:r>
              <a:rPr sz="2800" i="1" spc="-4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a</a:t>
            </a:r>
            <a:r>
              <a:rPr sz="2800" i="1" spc="-60" dirty="0">
                <a:latin typeface="Arial"/>
                <a:cs typeface="Arial"/>
              </a:rPr>
              <a:t> </a:t>
            </a:r>
            <a:r>
              <a:rPr sz="2800" i="1" spc="-25" dirty="0">
                <a:latin typeface="Arial"/>
                <a:cs typeface="Arial"/>
              </a:rPr>
              <a:t>Car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5642" y="1369631"/>
            <a:ext cx="7371715" cy="456311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Approx.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5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miles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ruling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gradient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1:68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Single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line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throughout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55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mph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line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speed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84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30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mph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approaching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Tavistock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Existing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speeds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Bere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Alston</a:t>
            </a:r>
            <a:endParaRPr sz="2000">
              <a:latin typeface="Arial"/>
              <a:cs typeface="Arial"/>
            </a:endParaRPr>
          </a:p>
          <a:p>
            <a:pPr marL="354965" marR="78740" indent="-342265">
              <a:lnSpc>
                <a:spcPct val="100000"/>
              </a:lnSpc>
              <a:spcBef>
                <a:spcPts val="57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Alignment makes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best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two-track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formation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maximise</a:t>
            </a:r>
            <a:r>
              <a:rPr sz="2400" spc="-10" dirty="0">
                <a:latin typeface="Arial"/>
                <a:cs typeface="Arial"/>
              </a:rPr>
              <a:t> speed</a:t>
            </a:r>
            <a:endParaRPr sz="2400">
              <a:latin typeface="Arial"/>
              <a:cs typeface="Arial"/>
            </a:endParaRPr>
          </a:p>
          <a:p>
            <a:pPr marL="354965" marR="5080" indent="-342265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Track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located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away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predicted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rock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fall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zones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cuttings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where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possible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700m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safe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cess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walkway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throughout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c.80%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secured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4968" y="233172"/>
            <a:ext cx="9019540" cy="728980"/>
          </a:xfrm>
          <a:custGeom>
            <a:avLst/>
            <a:gdLst/>
            <a:ahLst/>
            <a:cxnLst/>
            <a:rect l="l" t="t" r="r" b="b"/>
            <a:pathLst>
              <a:path w="9019540" h="728980">
                <a:moveTo>
                  <a:pt x="9019032" y="0"/>
                </a:moveTo>
                <a:lnTo>
                  <a:pt x="0" y="0"/>
                </a:lnTo>
                <a:lnTo>
                  <a:pt x="0" y="728472"/>
                </a:lnTo>
                <a:lnTo>
                  <a:pt x="9019032" y="728472"/>
                </a:lnTo>
                <a:lnTo>
                  <a:pt x="90190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100"/>
              </a:spcBef>
            </a:pPr>
            <a:r>
              <a:rPr dirty="0"/>
              <a:t>Engineering</a:t>
            </a:r>
            <a:r>
              <a:rPr spc="-65" dirty="0"/>
              <a:t> </a:t>
            </a:r>
            <a:r>
              <a:rPr dirty="0"/>
              <a:t>and</a:t>
            </a:r>
            <a:r>
              <a:rPr spc="-55" dirty="0"/>
              <a:t> </a:t>
            </a:r>
            <a:r>
              <a:rPr dirty="0"/>
              <a:t>Operational</a:t>
            </a:r>
            <a:r>
              <a:rPr spc="-50" dirty="0"/>
              <a:t> </a:t>
            </a:r>
            <a:r>
              <a:rPr spc="-10" dirty="0"/>
              <a:t>Review</a:t>
            </a:r>
          </a:p>
          <a:p>
            <a:pPr marL="137795">
              <a:lnSpc>
                <a:spcPct val="100000"/>
              </a:lnSpc>
            </a:pPr>
            <a:r>
              <a:rPr i="1" dirty="0">
                <a:latin typeface="Arial"/>
                <a:cs typeface="Arial"/>
              </a:rPr>
              <a:t>Previous</a:t>
            </a:r>
            <a:r>
              <a:rPr i="1" spc="-5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Design</a:t>
            </a:r>
            <a:r>
              <a:rPr i="1" spc="-60" dirty="0">
                <a:latin typeface="Arial"/>
                <a:cs typeface="Arial"/>
              </a:rPr>
              <a:t> </a:t>
            </a:r>
            <a:r>
              <a:rPr i="1" spc="-20" dirty="0">
                <a:latin typeface="Arial"/>
                <a:cs typeface="Arial"/>
              </a:rPr>
              <a:t>Work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3" y="1152144"/>
            <a:ext cx="4733542" cy="54711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44676" y="3209290"/>
            <a:ext cx="1714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Lazy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Bench </a:t>
            </a:r>
            <a:r>
              <a:rPr sz="1800" b="1" spc="-20" dirty="0">
                <a:latin typeface="Arial"/>
                <a:cs typeface="Arial"/>
              </a:rPr>
              <a:t>Hill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3826" y="5427065"/>
            <a:ext cx="2566035" cy="927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1124585">
              <a:lnSpc>
                <a:spcPct val="114199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Tuckermarsh </a:t>
            </a:r>
            <a:r>
              <a:rPr sz="1800" b="1" dirty="0">
                <a:latin typeface="Arial"/>
                <a:cs typeface="Arial"/>
              </a:rPr>
              <a:t>Bere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Alston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Bridge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73476" y="2842641"/>
            <a:ext cx="241554" cy="24307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909697" y="2953969"/>
            <a:ext cx="13696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Cattle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Creep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39848" y="2125217"/>
            <a:ext cx="10306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Shillamill Viaduct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36344" y="2551557"/>
            <a:ext cx="1717039" cy="3265170"/>
            <a:chOff x="1236344" y="2551557"/>
            <a:chExt cx="1717039" cy="326517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73477" y="3150489"/>
              <a:ext cx="241554" cy="24307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0052" y="2551557"/>
              <a:ext cx="243078" cy="2430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8868" y="5473064"/>
              <a:ext cx="243078" cy="24307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36344" y="5575173"/>
              <a:ext cx="243078" cy="24155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984119" y="4505325"/>
            <a:ext cx="146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Ravens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Rock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63692" y="4025265"/>
            <a:ext cx="243078" cy="24307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8453" y="4788789"/>
            <a:ext cx="243077" cy="24307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57596" y="5142357"/>
            <a:ext cx="241553" cy="24307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127116" y="5898260"/>
            <a:ext cx="243078" cy="243077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124968" y="274320"/>
            <a:ext cx="8755380" cy="728980"/>
          </a:xfrm>
          <a:custGeom>
            <a:avLst/>
            <a:gdLst/>
            <a:ahLst/>
            <a:cxnLst/>
            <a:rect l="l" t="t" r="r" b="b"/>
            <a:pathLst>
              <a:path w="8755380" h="728980">
                <a:moveTo>
                  <a:pt x="8755380" y="0"/>
                </a:moveTo>
                <a:lnTo>
                  <a:pt x="0" y="0"/>
                </a:lnTo>
                <a:lnTo>
                  <a:pt x="0" y="728471"/>
                </a:lnTo>
                <a:lnTo>
                  <a:pt x="8755380" y="728471"/>
                </a:lnTo>
                <a:lnTo>
                  <a:pt x="87553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8803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105"/>
              </a:spcBef>
            </a:pPr>
            <a:r>
              <a:rPr dirty="0"/>
              <a:t>Bridges,</a:t>
            </a:r>
            <a:r>
              <a:rPr spc="-50" dirty="0"/>
              <a:t> </a:t>
            </a:r>
            <a:r>
              <a:rPr dirty="0"/>
              <a:t>Culverts</a:t>
            </a:r>
            <a:r>
              <a:rPr spc="-60" dirty="0"/>
              <a:t> </a:t>
            </a:r>
            <a:r>
              <a:rPr dirty="0"/>
              <a:t>&amp;</a:t>
            </a:r>
            <a:r>
              <a:rPr spc="-30" dirty="0"/>
              <a:t> </a:t>
            </a:r>
            <a:r>
              <a:rPr dirty="0"/>
              <a:t>Retaining</a:t>
            </a:r>
            <a:r>
              <a:rPr spc="-75" dirty="0"/>
              <a:t> </a:t>
            </a:r>
            <a:r>
              <a:rPr spc="-10" dirty="0"/>
              <a:t>Walls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884297" y="1227277"/>
            <a:ext cx="5600065" cy="175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3964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16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bridges over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10" dirty="0">
                <a:latin typeface="Arial"/>
                <a:cs typeface="Arial"/>
              </a:rPr>
              <a:t> under</a:t>
            </a:r>
            <a:endParaRPr sz="2400">
              <a:latin typeface="Arial"/>
              <a:cs typeface="Arial"/>
            </a:endParaRPr>
          </a:p>
          <a:p>
            <a:pPr marL="2239645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Arial"/>
                <a:cs typeface="Arial"/>
              </a:rPr>
              <a:t>railway</a:t>
            </a:r>
            <a:endParaRPr sz="2400">
              <a:latin typeface="Arial"/>
              <a:cs typeface="Arial"/>
            </a:endParaRPr>
          </a:p>
          <a:p>
            <a:pPr marL="2239645">
              <a:lnSpc>
                <a:spcPts val="2365"/>
              </a:lnSpc>
            </a:pPr>
            <a:r>
              <a:rPr sz="2400" dirty="0">
                <a:latin typeface="Arial"/>
                <a:cs typeface="Arial"/>
              </a:rPr>
              <a:t>1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viaduct</a:t>
            </a:r>
            <a:endParaRPr sz="2400">
              <a:latin typeface="Arial"/>
              <a:cs typeface="Arial"/>
            </a:endParaRPr>
          </a:p>
          <a:p>
            <a:pPr marL="260350">
              <a:lnSpc>
                <a:spcPts val="2365"/>
              </a:lnSpc>
            </a:pPr>
            <a:r>
              <a:rPr sz="1800" b="1" dirty="0">
                <a:latin typeface="Arial"/>
                <a:cs typeface="Arial"/>
              </a:rPr>
              <a:t>Crowndale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‘Mine’</a:t>
            </a:r>
            <a:r>
              <a:rPr sz="1800" b="1" spc="275" dirty="0">
                <a:latin typeface="Arial"/>
                <a:cs typeface="Arial"/>
              </a:rPr>
              <a:t> </a:t>
            </a:r>
            <a:r>
              <a:rPr sz="3600" baseline="-24305" dirty="0">
                <a:latin typeface="Arial"/>
                <a:cs typeface="Arial"/>
              </a:rPr>
              <a:t>1</a:t>
            </a:r>
            <a:r>
              <a:rPr sz="3600" spc="-15" baseline="-24305" dirty="0">
                <a:latin typeface="Arial"/>
                <a:cs typeface="Arial"/>
              </a:rPr>
              <a:t> </a:t>
            </a:r>
            <a:r>
              <a:rPr sz="3600" baseline="-24305" dirty="0">
                <a:latin typeface="Arial"/>
                <a:cs typeface="Arial"/>
              </a:rPr>
              <a:t>missing</a:t>
            </a:r>
            <a:r>
              <a:rPr sz="3600" spc="7" baseline="-24305" dirty="0">
                <a:latin typeface="Arial"/>
                <a:cs typeface="Arial"/>
              </a:rPr>
              <a:t> </a:t>
            </a:r>
            <a:r>
              <a:rPr sz="3600" spc="-15" baseline="-24305" dirty="0">
                <a:latin typeface="Arial"/>
                <a:cs typeface="Arial"/>
              </a:rPr>
              <a:t>bridge</a:t>
            </a:r>
            <a:endParaRPr sz="3600" baseline="-24305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940"/>
              </a:spcBef>
            </a:pPr>
            <a:r>
              <a:rPr sz="1800" b="1" spc="-10" dirty="0">
                <a:latin typeface="Arial"/>
                <a:cs typeface="Arial"/>
              </a:rPr>
              <a:t>Shillamill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11877" y="2691129"/>
            <a:ext cx="3563620" cy="3823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5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culverts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2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retaining </a:t>
            </a:r>
            <a:r>
              <a:rPr sz="2400" spc="-10" dirty="0">
                <a:latin typeface="Arial"/>
                <a:cs typeface="Arial"/>
              </a:rPr>
              <a:t>walls</a:t>
            </a:r>
            <a:endParaRPr sz="2400">
              <a:latin typeface="Arial"/>
              <a:cs typeface="Arial"/>
            </a:endParaRPr>
          </a:p>
          <a:p>
            <a:pPr marL="328295">
              <a:lnSpc>
                <a:spcPct val="100000"/>
              </a:lnSpc>
              <a:spcBef>
                <a:spcPts val="1100"/>
              </a:spcBef>
            </a:pPr>
            <a:r>
              <a:rPr sz="2400" b="1" spc="-20" dirty="0">
                <a:latin typeface="Arial"/>
                <a:cs typeface="Arial"/>
              </a:rPr>
              <a:t>Key:</a:t>
            </a:r>
            <a:endParaRPr sz="2400">
              <a:latin typeface="Arial"/>
              <a:cs typeface="Arial"/>
            </a:endParaRPr>
          </a:p>
          <a:p>
            <a:pPr marL="328295" marR="508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Arial"/>
                <a:cs typeface="Arial"/>
              </a:rPr>
              <a:t>needs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replacing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&amp; </a:t>
            </a:r>
            <a:r>
              <a:rPr sz="2400" dirty="0">
                <a:latin typeface="Arial"/>
                <a:cs typeface="Arial"/>
              </a:rPr>
              <a:t>abutments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pinning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back </a:t>
            </a:r>
            <a:r>
              <a:rPr sz="2400" dirty="0">
                <a:latin typeface="Arial"/>
                <a:cs typeface="Arial"/>
              </a:rPr>
              <a:t>needs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new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bridge</a:t>
            </a:r>
            <a:endParaRPr sz="2400">
              <a:latin typeface="Arial"/>
              <a:cs typeface="Arial"/>
            </a:endParaRPr>
          </a:p>
          <a:p>
            <a:pPr marL="328295" marR="123189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deep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embankment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– </a:t>
            </a:r>
            <a:r>
              <a:rPr sz="2400" dirty="0">
                <a:latin typeface="Arial"/>
                <a:cs typeface="Arial"/>
              </a:rPr>
              <a:t>need masonry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repair </a:t>
            </a:r>
            <a:r>
              <a:rPr sz="2400" dirty="0">
                <a:latin typeface="Arial"/>
                <a:cs typeface="Arial"/>
              </a:rPr>
              <a:t>needs fencing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retain </a:t>
            </a:r>
            <a:r>
              <a:rPr sz="2400" dirty="0">
                <a:latin typeface="Arial"/>
                <a:cs typeface="Arial"/>
              </a:rPr>
              <a:t>heritage</a:t>
            </a:r>
            <a:r>
              <a:rPr sz="2400" spc="-10" dirty="0">
                <a:latin typeface="Arial"/>
                <a:cs typeface="Arial"/>
              </a:rPr>
              <a:t> status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107" y="118871"/>
            <a:ext cx="8275320" cy="6620509"/>
            <a:chOff x="102107" y="118871"/>
            <a:chExt cx="8275320" cy="66205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107" y="123441"/>
              <a:ext cx="8275318" cy="66156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6467" y="1417319"/>
              <a:ext cx="7088124" cy="30312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80987" y="118871"/>
              <a:ext cx="1996439" cy="9342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35" y="138684"/>
            <a:ext cx="4116324" cy="308762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7844" y="3454908"/>
            <a:ext cx="4203192" cy="315315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79831" y="15240"/>
            <a:ext cx="8632190" cy="6718300"/>
            <a:chOff x="179831" y="15240"/>
            <a:chExt cx="8632190" cy="67183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5884" y="15240"/>
              <a:ext cx="4405884" cy="33040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831" y="3329938"/>
              <a:ext cx="4536948" cy="340309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423152" y="6267399"/>
            <a:ext cx="2436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Shillamill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Cattle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Creep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51628" y="177165"/>
            <a:ext cx="1778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Lazy</a:t>
            </a:r>
            <a:r>
              <a:rPr sz="1800" b="1" spc="4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Bench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Hill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267" y="2798826"/>
            <a:ext cx="2247265" cy="8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Shillamill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Viaduct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Ravens Rock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Bridge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92826" y="1403730"/>
            <a:ext cx="331787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DfT’s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focus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10" dirty="0">
                <a:latin typeface="Arial"/>
                <a:cs typeface="Arial"/>
              </a:rPr>
              <a:t> defining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“minimum viable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product”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proposers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must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work</a:t>
            </a:r>
            <a:r>
              <a:rPr sz="1800" spc="5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DfT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funder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to</a:t>
            </a:r>
            <a:r>
              <a:rPr sz="1800" spc="5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align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approach.</a:t>
            </a:r>
            <a:endParaRPr sz="1800">
              <a:latin typeface="Arial"/>
              <a:cs typeface="Arial"/>
            </a:endParaRPr>
          </a:p>
          <a:p>
            <a:pPr marL="299085" marR="8636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Edge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town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station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location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Tavistock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proposed </a:t>
            </a:r>
            <a:r>
              <a:rPr sz="1800" spc="-25" dirty="0">
                <a:latin typeface="Arial"/>
                <a:cs typeface="Arial"/>
              </a:rPr>
              <a:t>on </a:t>
            </a:r>
            <a:r>
              <a:rPr sz="1800" dirty="0">
                <a:latin typeface="Arial"/>
                <a:cs typeface="Arial"/>
              </a:rPr>
              <a:t>affordability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deliverability grounds.</a:t>
            </a:r>
            <a:endParaRPr sz="1800">
              <a:latin typeface="Arial"/>
              <a:cs typeface="Arial"/>
            </a:endParaRPr>
          </a:p>
          <a:p>
            <a:pPr marL="299085" marR="11747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Significant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increase in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capital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cost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would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potentially </a:t>
            </a:r>
            <a:r>
              <a:rPr sz="1800" dirty="0">
                <a:latin typeface="Arial"/>
                <a:cs typeface="Arial"/>
              </a:rPr>
              <a:t>worsen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BCR.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6306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105"/>
              </a:spcBef>
            </a:pPr>
            <a:r>
              <a:rPr dirty="0"/>
              <a:t>Proposed</a:t>
            </a:r>
            <a:r>
              <a:rPr spc="-100" dirty="0"/>
              <a:t> </a:t>
            </a:r>
            <a:r>
              <a:rPr spc="-20" dirty="0"/>
              <a:t>Tavistock</a:t>
            </a:r>
            <a:r>
              <a:rPr spc="-105" dirty="0"/>
              <a:t> </a:t>
            </a:r>
            <a:r>
              <a:rPr spc="-10" dirty="0"/>
              <a:t>Station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923" y="3349750"/>
            <a:ext cx="5114544" cy="343966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56284" y="5676391"/>
            <a:ext cx="1396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proposed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location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Tavistock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Station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3923" y="1324355"/>
            <a:ext cx="8722360" cy="4754880"/>
            <a:chOff x="153923" y="1324355"/>
            <a:chExt cx="8722360" cy="47548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923" y="1324355"/>
              <a:ext cx="8721852" cy="432206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188463" y="4838700"/>
              <a:ext cx="431800" cy="1202690"/>
            </a:xfrm>
            <a:custGeom>
              <a:avLst/>
              <a:gdLst/>
              <a:ahLst/>
              <a:cxnLst/>
              <a:rect l="l" t="t" r="r" b="b"/>
              <a:pathLst>
                <a:path w="431800" h="1202689">
                  <a:moveTo>
                    <a:pt x="0" y="0"/>
                  </a:moveTo>
                  <a:lnTo>
                    <a:pt x="21375" y="47092"/>
                  </a:lnTo>
                  <a:lnTo>
                    <a:pt x="42606" y="94041"/>
                  </a:lnTo>
                  <a:lnTo>
                    <a:pt x="63547" y="140700"/>
                  </a:lnTo>
                  <a:lnTo>
                    <a:pt x="84055" y="186925"/>
                  </a:lnTo>
                  <a:lnTo>
                    <a:pt x="103984" y="232571"/>
                  </a:lnTo>
                  <a:lnTo>
                    <a:pt x="123190" y="277494"/>
                  </a:lnTo>
                  <a:lnTo>
                    <a:pt x="145396" y="331329"/>
                  </a:lnTo>
                  <a:lnTo>
                    <a:pt x="166762" y="385176"/>
                  </a:lnTo>
                  <a:lnTo>
                    <a:pt x="187298" y="437798"/>
                  </a:lnTo>
                  <a:lnTo>
                    <a:pt x="207018" y="487957"/>
                  </a:lnTo>
                  <a:lnTo>
                    <a:pt x="225933" y="534416"/>
                  </a:lnTo>
                  <a:lnTo>
                    <a:pt x="248612" y="585009"/>
                  </a:lnTo>
                  <a:lnTo>
                    <a:pt x="270208" y="629507"/>
                  </a:lnTo>
                  <a:lnTo>
                    <a:pt x="290208" y="672719"/>
                  </a:lnTo>
                  <a:lnTo>
                    <a:pt x="308102" y="719455"/>
                  </a:lnTo>
                  <a:lnTo>
                    <a:pt x="322601" y="770009"/>
                  </a:lnTo>
                  <a:lnTo>
                    <a:pt x="334375" y="822183"/>
                  </a:lnTo>
                  <a:lnTo>
                    <a:pt x="345838" y="876937"/>
                  </a:lnTo>
                  <a:lnTo>
                    <a:pt x="359410" y="935228"/>
                  </a:lnTo>
                  <a:lnTo>
                    <a:pt x="372323" y="984969"/>
                  </a:lnTo>
                  <a:lnTo>
                    <a:pt x="386212" y="1037176"/>
                  </a:lnTo>
                  <a:lnTo>
                    <a:pt x="400832" y="1091233"/>
                  </a:lnTo>
                  <a:lnTo>
                    <a:pt x="415940" y="1146525"/>
                  </a:lnTo>
                  <a:lnTo>
                    <a:pt x="431292" y="1202436"/>
                  </a:lnTo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6009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5"/>
              </a:spcBef>
            </a:pPr>
            <a:r>
              <a:rPr dirty="0"/>
              <a:t>Bere</a:t>
            </a:r>
            <a:r>
              <a:rPr spc="-150" dirty="0"/>
              <a:t> </a:t>
            </a:r>
            <a:r>
              <a:rPr dirty="0"/>
              <a:t>Alston</a:t>
            </a:r>
            <a:r>
              <a:rPr spc="-55" dirty="0"/>
              <a:t> </a:t>
            </a:r>
            <a:r>
              <a:rPr spc="-10" dirty="0"/>
              <a:t>Station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417319"/>
            <a:ext cx="6146292" cy="28483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7840" y="4258268"/>
            <a:ext cx="7755890" cy="126238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4655185">
              <a:lnSpc>
                <a:spcPct val="100000"/>
              </a:lnSpc>
              <a:spcBef>
                <a:spcPts val="530"/>
              </a:spcBef>
            </a:pPr>
            <a:r>
              <a:rPr sz="1100" dirty="0">
                <a:latin typeface="Arial"/>
                <a:cs typeface="Arial"/>
              </a:rPr>
              <a:t>Source: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Jacobs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2015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80"/>
              </a:spcBef>
            </a:pPr>
            <a:r>
              <a:rPr sz="2000" dirty="0">
                <a:latin typeface="Arial"/>
                <a:cs typeface="Arial"/>
              </a:rPr>
              <a:t>A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value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engineering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opportunity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been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identified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Bere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Alston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– </a:t>
            </a:r>
            <a:r>
              <a:rPr sz="2000" dirty="0">
                <a:latin typeface="Arial"/>
                <a:cs typeface="Arial"/>
              </a:rPr>
              <a:t>enhancing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BCR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only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require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single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platform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face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(shown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in </a:t>
            </a:r>
            <a:r>
              <a:rPr sz="2000" dirty="0">
                <a:latin typeface="Arial"/>
                <a:cs typeface="Arial"/>
              </a:rPr>
              <a:t>orange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above)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246" rIns="0" bIns="0" rtlCol="0">
            <a:spAutoFit/>
          </a:bodyPr>
          <a:lstStyle/>
          <a:p>
            <a:pPr marL="642620">
              <a:lnSpc>
                <a:spcPct val="100000"/>
              </a:lnSpc>
              <a:spcBef>
                <a:spcPts val="105"/>
              </a:spcBef>
            </a:pPr>
            <a:r>
              <a:rPr dirty="0"/>
              <a:t>Railway</a:t>
            </a:r>
            <a:r>
              <a:rPr spc="-60" dirty="0"/>
              <a:t> </a:t>
            </a:r>
            <a:r>
              <a:rPr spc="-10" dirty="0"/>
              <a:t>Operations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820" y="1420749"/>
            <a:ext cx="2796540" cy="2891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Arial"/>
                <a:cs typeface="Arial"/>
              </a:rPr>
              <a:t>GWR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have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developed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timetable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which </a:t>
            </a:r>
            <a:r>
              <a:rPr sz="2000" dirty="0">
                <a:latin typeface="Arial"/>
                <a:cs typeface="Arial"/>
              </a:rPr>
              <a:t>would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deliver:</a:t>
            </a:r>
            <a:endParaRPr sz="2000">
              <a:latin typeface="Arial"/>
              <a:cs typeface="Arial"/>
            </a:endParaRPr>
          </a:p>
          <a:p>
            <a:pPr marL="756285" marR="452120" lvl="1" indent="-287020">
              <a:lnSpc>
                <a:spcPct val="100000"/>
              </a:lnSpc>
              <a:spcBef>
                <a:spcPts val="475"/>
              </a:spcBef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1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train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2hr </a:t>
            </a:r>
            <a:r>
              <a:rPr sz="2000" dirty="0">
                <a:latin typeface="Arial"/>
                <a:cs typeface="Arial"/>
              </a:rPr>
              <a:t>Gunnislake</a:t>
            </a:r>
            <a:r>
              <a:rPr sz="2000" spc="-50" dirty="0">
                <a:latin typeface="Arial"/>
                <a:cs typeface="Arial"/>
              </a:rPr>
              <a:t> – </a:t>
            </a:r>
            <a:r>
              <a:rPr sz="2000" spc="-10" dirty="0">
                <a:latin typeface="Arial"/>
                <a:cs typeface="Arial"/>
              </a:rPr>
              <a:t>Plymouth</a:t>
            </a:r>
            <a:endParaRPr sz="2000">
              <a:latin typeface="Arial"/>
              <a:cs typeface="Arial"/>
            </a:endParaRPr>
          </a:p>
          <a:p>
            <a:pPr marL="756285" marR="594360" lvl="1" indent="-287020">
              <a:lnSpc>
                <a:spcPct val="100000"/>
              </a:lnSpc>
              <a:spcBef>
                <a:spcPts val="484"/>
              </a:spcBef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1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train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hr Tavistock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– </a:t>
            </a:r>
            <a:r>
              <a:rPr sz="2000" spc="-10" dirty="0">
                <a:latin typeface="Arial"/>
                <a:cs typeface="Arial"/>
              </a:rPr>
              <a:t>Plymouth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820" y="4347464"/>
            <a:ext cx="2797810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There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-20" dirty="0">
                <a:latin typeface="Arial"/>
                <a:cs typeface="Arial"/>
              </a:rPr>
              <a:t> some </a:t>
            </a:r>
            <a:r>
              <a:rPr sz="2000" dirty="0">
                <a:latin typeface="Arial"/>
                <a:cs typeface="Arial"/>
              </a:rPr>
              <a:t>conflicts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mainline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which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we </a:t>
            </a:r>
            <a:r>
              <a:rPr sz="2000" dirty="0">
                <a:latin typeface="Arial"/>
                <a:cs typeface="Arial"/>
              </a:rPr>
              <a:t>believe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could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be </a:t>
            </a:r>
            <a:r>
              <a:rPr sz="2000" dirty="0">
                <a:latin typeface="Arial"/>
                <a:cs typeface="Arial"/>
              </a:rPr>
              <a:t>resolved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further </a:t>
            </a:r>
            <a:r>
              <a:rPr sz="2000" dirty="0">
                <a:latin typeface="Arial"/>
                <a:cs typeface="Arial"/>
              </a:rPr>
              <a:t>development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(outside </a:t>
            </a:r>
            <a:r>
              <a:rPr sz="2000" dirty="0">
                <a:latin typeface="Arial"/>
                <a:cs typeface="Arial"/>
              </a:rPr>
              <a:t>scope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this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project)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4304" y="1394460"/>
            <a:ext cx="5692140" cy="414070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324603" y="5086603"/>
            <a:ext cx="2134235" cy="408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Illustrative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signalling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layout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100" dirty="0">
                <a:latin typeface="Arial"/>
                <a:cs typeface="Arial"/>
              </a:rPr>
              <a:t>Source: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GWR/Network </a:t>
            </a:r>
            <a:r>
              <a:rPr sz="1100" spc="-20" dirty="0">
                <a:latin typeface="Arial"/>
                <a:cs typeface="Arial"/>
              </a:rPr>
              <a:t>Rail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9808" rIns="0" bIns="0" rtlCol="0">
            <a:spAutoFit/>
          </a:bodyPr>
          <a:lstStyle/>
          <a:p>
            <a:pPr marL="642620">
              <a:lnSpc>
                <a:spcPct val="100000"/>
              </a:lnSpc>
              <a:spcBef>
                <a:spcPts val="100"/>
              </a:spcBef>
            </a:pPr>
            <a:r>
              <a:rPr dirty="0"/>
              <a:t>Concluding</a:t>
            </a:r>
            <a:r>
              <a:rPr spc="-85" dirty="0"/>
              <a:t> </a:t>
            </a:r>
            <a:r>
              <a:rPr spc="-10" dirty="0"/>
              <a:t>Comments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1484" y="1208913"/>
            <a:ext cx="6973570" cy="4988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386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Devon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County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Council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strong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position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promoter,</a:t>
            </a:r>
            <a:r>
              <a:rPr sz="1800" spc="-20" dirty="0">
                <a:latin typeface="Arial"/>
                <a:cs typeface="Arial"/>
              </a:rPr>
              <a:t> with </a:t>
            </a:r>
            <a:r>
              <a:rPr sz="1800" dirty="0">
                <a:latin typeface="Arial"/>
                <a:cs typeface="Arial"/>
              </a:rPr>
              <a:t>lots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design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development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completed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line.</a:t>
            </a:r>
            <a:endParaRPr sz="18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43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We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believe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make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strong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strategic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case,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only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through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link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between</a:t>
            </a:r>
            <a:r>
              <a:rPr sz="1800" spc="-20" dirty="0">
                <a:latin typeface="Arial"/>
                <a:cs typeface="Arial"/>
              </a:rPr>
              <a:t> Tavistock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Plymouth,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also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delivering </a:t>
            </a:r>
            <a:r>
              <a:rPr sz="1800" dirty="0">
                <a:latin typeface="Arial"/>
                <a:cs typeface="Arial"/>
              </a:rPr>
              <a:t>benefits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northwest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Plymouth</a:t>
            </a:r>
            <a:endParaRPr sz="1800">
              <a:latin typeface="Arial"/>
              <a:cs typeface="Arial"/>
            </a:endParaRPr>
          </a:p>
          <a:p>
            <a:pPr marL="299085" marR="358775" indent="-287020">
              <a:lnSpc>
                <a:spcPct val="100000"/>
              </a:lnSpc>
              <a:spcBef>
                <a:spcPts val="434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80" dirty="0">
                <a:latin typeface="Arial"/>
                <a:cs typeface="Arial"/>
              </a:rPr>
              <a:t>To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make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best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limited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RYR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funding,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focus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this </a:t>
            </a:r>
            <a:r>
              <a:rPr sz="1800" dirty="0">
                <a:latin typeface="Arial"/>
                <a:cs typeface="Arial"/>
              </a:rPr>
              <a:t>stage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0" dirty="0">
                <a:latin typeface="Arial"/>
                <a:cs typeface="Arial"/>
              </a:rPr>
              <a:t> developing: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har char="•"/>
              <a:tabLst>
                <a:tab pos="756285" algn="l"/>
                <a:tab pos="756920" algn="l"/>
              </a:tabLst>
            </a:pPr>
            <a:r>
              <a:rPr sz="1600" dirty="0">
                <a:latin typeface="Arial"/>
                <a:cs typeface="Arial"/>
              </a:rPr>
              <a:t>the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demand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profile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(and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revenue)</a:t>
            </a:r>
            <a:endParaRPr sz="1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380"/>
              </a:spcBef>
              <a:buChar char="•"/>
              <a:tabLst>
                <a:tab pos="756285" algn="l"/>
                <a:tab pos="756920" algn="l"/>
              </a:tabLst>
            </a:pPr>
            <a:r>
              <a:rPr sz="1600" dirty="0">
                <a:latin typeface="Arial"/>
                <a:cs typeface="Arial"/>
              </a:rPr>
              <a:t>better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understanding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key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cost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drivers;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and</a:t>
            </a:r>
            <a:endParaRPr sz="1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385"/>
              </a:spcBef>
              <a:buChar char="•"/>
              <a:tabLst>
                <a:tab pos="756285" algn="l"/>
                <a:tab pos="756920" algn="l"/>
              </a:tabLst>
            </a:pPr>
            <a:r>
              <a:rPr sz="1600" spc="-10" dirty="0">
                <a:latin typeface="Arial"/>
                <a:cs typeface="Arial"/>
              </a:rPr>
              <a:t>establishing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best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possible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BCR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scheme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42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Engineering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Review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Risks: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har char="•"/>
              <a:tabLst>
                <a:tab pos="756285" algn="l"/>
                <a:tab pos="756920" algn="l"/>
              </a:tabLst>
            </a:pPr>
            <a:r>
              <a:rPr sz="1600" dirty="0">
                <a:latin typeface="Arial"/>
                <a:cs typeface="Arial"/>
              </a:rPr>
              <a:t>Rock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protection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cuttings,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civils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remediation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(e.g.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Shillamill</a:t>
            </a:r>
            <a:endParaRPr sz="16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Tunnel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Viaduct)</a:t>
            </a:r>
            <a:endParaRPr sz="1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385"/>
              </a:spcBef>
              <a:buChar char="•"/>
              <a:tabLst>
                <a:tab pos="756285" algn="l"/>
                <a:tab pos="756920" algn="l"/>
              </a:tabLst>
            </a:pPr>
            <a:r>
              <a:rPr sz="1600" dirty="0">
                <a:latin typeface="Arial"/>
                <a:cs typeface="Arial"/>
              </a:rPr>
              <a:t>Potential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landowner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negotiations</a:t>
            </a:r>
            <a:endParaRPr sz="1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384"/>
              </a:spcBef>
              <a:buChar char="•"/>
              <a:tabLst>
                <a:tab pos="756285" algn="l"/>
                <a:tab pos="756920" algn="l"/>
              </a:tabLst>
            </a:pPr>
            <a:r>
              <a:rPr sz="1600" dirty="0">
                <a:latin typeface="Arial"/>
                <a:cs typeface="Arial"/>
              </a:rPr>
              <a:t>Environmental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constraints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(e.g.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ecological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tbc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subject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survey)</a:t>
            </a:r>
            <a:endParaRPr sz="1600">
              <a:latin typeface="Arial"/>
              <a:cs typeface="Arial"/>
            </a:endParaRPr>
          </a:p>
          <a:p>
            <a:pPr marL="299085" marR="90805" indent="-287020">
              <a:lnSpc>
                <a:spcPct val="100000"/>
              </a:lnSpc>
              <a:spcBef>
                <a:spcPts val="42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Looking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ahead,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historic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design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work gives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solid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foundation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further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detailed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design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development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work.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324485">
              <a:lnSpc>
                <a:spcPct val="100000"/>
              </a:lnSpc>
              <a:spcBef>
                <a:spcPts val="100"/>
              </a:spcBef>
            </a:pPr>
            <a:r>
              <a:rPr dirty="0"/>
              <a:t>Next</a:t>
            </a:r>
            <a:r>
              <a:rPr spc="-40" dirty="0"/>
              <a:t> </a:t>
            </a:r>
            <a:r>
              <a:rPr spc="-10" dirty="0"/>
              <a:t>steps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244853"/>
            <a:ext cx="2963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Pending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funding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approval: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569161"/>
            <a:ext cx="3078480" cy="285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dirty="0">
                <a:latin typeface="Arial"/>
                <a:cs typeface="Arial"/>
              </a:rPr>
              <a:t>Sign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off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“approval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principle”</a:t>
            </a:r>
            <a:endParaRPr sz="16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Arial"/>
                <a:cs typeface="Arial"/>
              </a:rPr>
              <a:t>designs</a:t>
            </a:r>
            <a:endParaRPr sz="1600">
              <a:latin typeface="Arial"/>
              <a:cs typeface="Arial"/>
            </a:endParaRPr>
          </a:p>
          <a:p>
            <a:pPr marL="240665" marR="5080" indent="-227965">
              <a:lnSpc>
                <a:spcPct val="100000"/>
              </a:lnSpc>
              <a:spcBef>
                <a:spcPts val="385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dirty="0">
                <a:latin typeface="Arial"/>
                <a:cs typeface="Arial"/>
              </a:rPr>
              <a:t>Structures,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cuttings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ground investigation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surveys</a:t>
            </a:r>
            <a:endParaRPr sz="1600">
              <a:latin typeface="Arial"/>
              <a:cs typeface="Arial"/>
            </a:endParaRPr>
          </a:p>
          <a:p>
            <a:pPr marL="240665" marR="380365" indent="-227965">
              <a:lnSpc>
                <a:spcPct val="100000"/>
              </a:lnSpc>
              <a:spcBef>
                <a:spcPts val="384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dirty="0">
                <a:latin typeface="Arial"/>
                <a:cs typeface="Arial"/>
              </a:rPr>
              <a:t>Further</a:t>
            </a:r>
            <a:r>
              <a:rPr sz="1600" spc="-10" dirty="0">
                <a:latin typeface="Arial"/>
                <a:cs typeface="Arial"/>
              </a:rPr>
              <a:t> development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with </a:t>
            </a:r>
            <a:r>
              <a:rPr sz="1600" dirty="0">
                <a:latin typeface="Arial"/>
                <a:cs typeface="Arial"/>
              </a:rPr>
              <a:t>Devon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County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Council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and </a:t>
            </a:r>
            <a:r>
              <a:rPr sz="1600" dirty="0">
                <a:latin typeface="Arial"/>
                <a:cs typeface="Arial"/>
              </a:rPr>
              <a:t>Plymouth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City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Council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maximise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potential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benefits</a:t>
            </a:r>
            <a:endParaRPr sz="1600">
              <a:latin typeface="Arial"/>
              <a:cs typeface="Arial"/>
            </a:endParaRPr>
          </a:p>
          <a:p>
            <a:pPr marL="240665" marR="53975" indent="-227965">
              <a:lnSpc>
                <a:spcPct val="100000"/>
              </a:lnSpc>
              <a:spcBef>
                <a:spcPts val="385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dirty="0">
                <a:latin typeface="Arial"/>
                <a:cs typeface="Arial"/>
              </a:rPr>
              <a:t>Continued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productive collaboration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Network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Rail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GWR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7535" y="1943100"/>
            <a:ext cx="9046845" cy="4802505"/>
            <a:chOff x="97535" y="1943100"/>
            <a:chExt cx="9046845" cy="480250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52671" y="1943100"/>
              <a:ext cx="5245608" cy="34731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5" y="5416294"/>
              <a:ext cx="9046464" cy="132892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180078" y="1226642"/>
            <a:ext cx="44907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i="1" dirty="0">
                <a:latin typeface="Arial"/>
                <a:cs typeface="Arial"/>
              </a:rPr>
              <a:t>Thank</a:t>
            </a:r>
            <a:r>
              <a:rPr sz="3200" b="1" i="1" spc="-55" dirty="0">
                <a:latin typeface="Arial"/>
                <a:cs typeface="Arial"/>
              </a:rPr>
              <a:t> </a:t>
            </a:r>
            <a:r>
              <a:rPr sz="3200" b="1" i="1" dirty="0">
                <a:latin typeface="Arial"/>
                <a:cs typeface="Arial"/>
              </a:rPr>
              <a:t>you</a:t>
            </a:r>
            <a:r>
              <a:rPr sz="3200" b="1" i="1" spc="-35" dirty="0">
                <a:latin typeface="Arial"/>
                <a:cs typeface="Arial"/>
              </a:rPr>
              <a:t> </a:t>
            </a:r>
            <a:r>
              <a:rPr sz="3200" b="1" i="1" dirty="0">
                <a:latin typeface="Arial"/>
                <a:cs typeface="Arial"/>
              </a:rPr>
              <a:t>for</a:t>
            </a:r>
            <a:r>
              <a:rPr sz="3200" b="1" i="1" spc="-30" dirty="0">
                <a:latin typeface="Arial"/>
                <a:cs typeface="Arial"/>
              </a:rPr>
              <a:t> </a:t>
            </a:r>
            <a:r>
              <a:rPr sz="3200" b="1" i="1" spc="-10" dirty="0">
                <a:latin typeface="Arial"/>
                <a:cs typeface="Arial"/>
              </a:rPr>
              <a:t>listening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3452" y="394992"/>
            <a:ext cx="4869815" cy="625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65"/>
              </a:lnSpc>
            </a:pPr>
            <a:r>
              <a:rPr sz="4400" dirty="0">
                <a:latin typeface="Arial"/>
                <a:cs typeface="Arial"/>
              </a:rPr>
              <a:t>Devon</a:t>
            </a:r>
            <a:r>
              <a:rPr sz="4400" spc="-2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Metro</a:t>
            </a:r>
            <a:r>
              <a:rPr sz="4400" spc="-20" dirty="0">
                <a:latin typeface="Arial"/>
                <a:cs typeface="Arial"/>
              </a:rPr>
              <a:t> </a:t>
            </a:r>
            <a:r>
              <a:rPr sz="4400" spc="-10" dirty="0">
                <a:latin typeface="Arial"/>
                <a:cs typeface="Arial"/>
              </a:rPr>
              <a:t>Vision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0306" y="179451"/>
            <a:ext cx="8803640" cy="6499225"/>
            <a:chOff x="170306" y="179451"/>
            <a:chExt cx="8803640" cy="64992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1" y="188976"/>
              <a:ext cx="8773752" cy="64798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5069" y="184213"/>
              <a:ext cx="8794115" cy="6489700"/>
            </a:xfrm>
            <a:custGeom>
              <a:avLst/>
              <a:gdLst/>
              <a:ahLst/>
              <a:cxnLst/>
              <a:rect l="l" t="t" r="r" b="b"/>
              <a:pathLst>
                <a:path w="8794115" h="6489700">
                  <a:moveTo>
                    <a:pt x="0" y="6489573"/>
                  </a:moveTo>
                  <a:lnTo>
                    <a:pt x="8793861" y="6489573"/>
                  </a:lnTo>
                  <a:lnTo>
                    <a:pt x="8793861" y="0"/>
                  </a:lnTo>
                  <a:lnTo>
                    <a:pt x="0" y="0"/>
                  </a:lnTo>
                  <a:lnTo>
                    <a:pt x="0" y="648957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00833" y="2467355"/>
              <a:ext cx="648335" cy="19050"/>
            </a:xfrm>
            <a:custGeom>
              <a:avLst/>
              <a:gdLst/>
              <a:ahLst/>
              <a:cxnLst/>
              <a:rect l="l" t="t" r="r" b="b"/>
              <a:pathLst>
                <a:path w="648335" h="19050">
                  <a:moveTo>
                    <a:pt x="0" y="0"/>
                  </a:moveTo>
                  <a:lnTo>
                    <a:pt x="648081" y="0"/>
                  </a:lnTo>
                </a:path>
                <a:path w="648335" h="19050">
                  <a:moveTo>
                    <a:pt x="0" y="19050"/>
                  </a:moveTo>
                  <a:lnTo>
                    <a:pt x="648081" y="19050"/>
                  </a:lnTo>
                </a:path>
              </a:pathLst>
            </a:custGeom>
            <a:ln w="317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85899" y="2514599"/>
              <a:ext cx="981710" cy="838200"/>
            </a:xfrm>
            <a:custGeom>
              <a:avLst/>
              <a:gdLst/>
              <a:ahLst/>
              <a:cxnLst/>
              <a:rect l="l" t="t" r="r" b="b"/>
              <a:pathLst>
                <a:path w="981710" h="838200">
                  <a:moveTo>
                    <a:pt x="895731" y="0"/>
                  </a:moveTo>
                  <a:lnTo>
                    <a:pt x="647954" y="19050"/>
                  </a:lnTo>
                  <a:lnTo>
                    <a:pt x="0" y="600075"/>
                  </a:lnTo>
                  <a:lnTo>
                    <a:pt x="285876" y="838200"/>
                  </a:lnTo>
                  <a:lnTo>
                    <a:pt x="981456" y="190500"/>
                  </a:lnTo>
                  <a:lnTo>
                    <a:pt x="8957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85899" y="2514599"/>
              <a:ext cx="981710" cy="838200"/>
            </a:xfrm>
            <a:custGeom>
              <a:avLst/>
              <a:gdLst/>
              <a:ahLst/>
              <a:cxnLst/>
              <a:rect l="l" t="t" r="r" b="b"/>
              <a:pathLst>
                <a:path w="981710" h="838200">
                  <a:moveTo>
                    <a:pt x="647954" y="19050"/>
                  </a:moveTo>
                  <a:lnTo>
                    <a:pt x="0" y="600075"/>
                  </a:lnTo>
                  <a:lnTo>
                    <a:pt x="285876" y="838200"/>
                  </a:lnTo>
                  <a:lnTo>
                    <a:pt x="981456" y="190500"/>
                  </a:lnTo>
                  <a:lnTo>
                    <a:pt x="895731" y="0"/>
                  </a:lnTo>
                  <a:lnTo>
                    <a:pt x="647954" y="1905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24455" y="2430780"/>
              <a:ext cx="576580" cy="111760"/>
            </a:xfrm>
            <a:custGeom>
              <a:avLst/>
              <a:gdLst/>
              <a:ahLst/>
              <a:cxnLst/>
              <a:rect l="l" t="t" r="r" b="b"/>
              <a:pathLst>
                <a:path w="576580" h="111760">
                  <a:moveTo>
                    <a:pt x="0" y="0"/>
                  </a:moveTo>
                  <a:lnTo>
                    <a:pt x="576071" y="0"/>
                  </a:lnTo>
                </a:path>
                <a:path w="576580" h="111760">
                  <a:moveTo>
                    <a:pt x="0" y="111252"/>
                  </a:moveTo>
                  <a:lnTo>
                    <a:pt x="576071" y="111252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64626" y="2138370"/>
              <a:ext cx="885190" cy="807085"/>
            </a:xfrm>
            <a:custGeom>
              <a:avLst/>
              <a:gdLst/>
              <a:ahLst/>
              <a:cxnLst/>
              <a:rect l="l" t="t" r="r" b="b"/>
              <a:pathLst>
                <a:path w="885189" h="807085">
                  <a:moveTo>
                    <a:pt x="19387" y="778819"/>
                  </a:moveTo>
                  <a:lnTo>
                    <a:pt x="7001" y="759154"/>
                  </a:lnTo>
                  <a:lnTo>
                    <a:pt x="611" y="735201"/>
                  </a:lnTo>
                  <a:lnTo>
                    <a:pt x="0" y="707352"/>
                  </a:lnTo>
                  <a:lnTo>
                    <a:pt x="4945" y="676000"/>
                  </a:lnTo>
                  <a:lnTo>
                    <a:pt x="30630" y="604359"/>
                  </a:lnTo>
                  <a:lnTo>
                    <a:pt x="50930" y="564855"/>
                  </a:lnTo>
                  <a:lnTo>
                    <a:pt x="75910" y="523419"/>
                  </a:lnTo>
                  <a:lnTo>
                    <a:pt x="105348" y="480443"/>
                  </a:lnTo>
                  <a:lnTo>
                    <a:pt x="139026" y="436320"/>
                  </a:lnTo>
                  <a:lnTo>
                    <a:pt x="176724" y="391443"/>
                  </a:lnTo>
                  <a:lnTo>
                    <a:pt x="218222" y="346205"/>
                  </a:lnTo>
                  <a:lnTo>
                    <a:pt x="263301" y="300997"/>
                  </a:lnTo>
                  <a:lnTo>
                    <a:pt x="311741" y="256214"/>
                  </a:lnTo>
                  <a:lnTo>
                    <a:pt x="361938" y="213385"/>
                  </a:lnTo>
                  <a:lnTo>
                    <a:pt x="412159" y="173951"/>
                  </a:lnTo>
                  <a:lnTo>
                    <a:pt x="461988" y="138082"/>
                  </a:lnTo>
                  <a:lnTo>
                    <a:pt x="511009" y="105949"/>
                  </a:lnTo>
                  <a:lnTo>
                    <a:pt x="558807" y="77724"/>
                  </a:lnTo>
                  <a:lnTo>
                    <a:pt x="604965" y="53576"/>
                  </a:lnTo>
                  <a:lnTo>
                    <a:pt x="649069" y="33678"/>
                  </a:lnTo>
                  <a:lnTo>
                    <a:pt x="690701" y="18200"/>
                  </a:lnTo>
                  <a:lnTo>
                    <a:pt x="729448" y="7314"/>
                  </a:lnTo>
                  <a:lnTo>
                    <a:pt x="796618" y="0"/>
                  </a:lnTo>
                  <a:lnTo>
                    <a:pt x="824211" y="3914"/>
                  </a:lnTo>
                  <a:lnTo>
                    <a:pt x="865334" y="27741"/>
                  </a:lnTo>
                  <a:lnTo>
                    <a:pt x="884109" y="71399"/>
                  </a:lnTo>
                  <a:lnTo>
                    <a:pt x="884721" y="99258"/>
                  </a:lnTo>
                  <a:lnTo>
                    <a:pt x="879775" y="130614"/>
                  </a:lnTo>
                  <a:lnTo>
                    <a:pt x="854090" y="202253"/>
                  </a:lnTo>
                  <a:lnTo>
                    <a:pt x="833790" y="241751"/>
                  </a:lnTo>
                  <a:lnTo>
                    <a:pt x="808811" y="283180"/>
                  </a:lnTo>
                  <a:lnTo>
                    <a:pt x="779373" y="326147"/>
                  </a:lnTo>
                  <a:lnTo>
                    <a:pt x="745695" y="370261"/>
                  </a:lnTo>
                  <a:lnTo>
                    <a:pt x="707997" y="415130"/>
                  </a:lnTo>
                  <a:lnTo>
                    <a:pt x="666498" y="460361"/>
                  </a:lnTo>
                  <a:lnTo>
                    <a:pt x="621420" y="505564"/>
                  </a:lnTo>
                  <a:lnTo>
                    <a:pt x="572980" y="550346"/>
                  </a:lnTo>
                  <a:lnTo>
                    <a:pt x="522782" y="593174"/>
                  </a:lnTo>
                  <a:lnTo>
                    <a:pt x="472561" y="632608"/>
                  </a:lnTo>
                  <a:lnTo>
                    <a:pt x="422732" y="668477"/>
                  </a:lnTo>
                  <a:lnTo>
                    <a:pt x="373711" y="700610"/>
                  </a:lnTo>
                  <a:lnTo>
                    <a:pt x="325914" y="728836"/>
                  </a:lnTo>
                  <a:lnTo>
                    <a:pt x="279755" y="752983"/>
                  </a:lnTo>
                  <a:lnTo>
                    <a:pt x="235652" y="772881"/>
                  </a:lnTo>
                  <a:lnTo>
                    <a:pt x="194019" y="788359"/>
                  </a:lnTo>
                  <a:lnTo>
                    <a:pt x="155273" y="799245"/>
                  </a:lnTo>
                  <a:lnTo>
                    <a:pt x="88102" y="806560"/>
                  </a:lnTo>
                  <a:lnTo>
                    <a:pt x="60509" y="802645"/>
                  </a:lnTo>
                  <a:lnTo>
                    <a:pt x="37466" y="793455"/>
                  </a:lnTo>
                  <a:lnTo>
                    <a:pt x="19387" y="778819"/>
                  </a:lnTo>
                  <a:close/>
                </a:path>
              </a:pathLst>
            </a:custGeom>
            <a:ln w="571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10355" y="3643884"/>
              <a:ext cx="1419225" cy="360045"/>
            </a:xfrm>
            <a:custGeom>
              <a:avLst/>
              <a:gdLst/>
              <a:ahLst/>
              <a:cxnLst/>
              <a:rect l="l" t="t" r="r" b="b"/>
              <a:pathLst>
                <a:path w="1419225" h="360045">
                  <a:moveTo>
                    <a:pt x="0" y="179832"/>
                  </a:moveTo>
                  <a:lnTo>
                    <a:pt x="14413" y="143590"/>
                  </a:lnTo>
                  <a:lnTo>
                    <a:pt x="55751" y="109835"/>
                  </a:lnTo>
                  <a:lnTo>
                    <a:pt x="121160" y="79288"/>
                  </a:lnTo>
                  <a:lnTo>
                    <a:pt x="162000" y="65444"/>
                  </a:lnTo>
                  <a:lnTo>
                    <a:pt x="207787" y="52673"/>
                  </a:lnTo>
                  <a:lnTo>
                    <a:pt x="258167" y="41066"/>
                  </a:lnTo>
                  <a:lnTo>
                    <a:pt x="312780" y="30713"/>
                  </a:lnTo>
                  <a:lnTo>
                    <a:pt x="371272" y="21705"/>
                  </a:lnTo>
                  <a:lnTo>
                    <a:pt x="433286" y="14132"/>
                  </a:lnTo>
                  <a:lnTo>
                    <a:pt x="498464" y="8085"/>
                  </a:lnTo>
                  <a:lnTo>
                    <a:pt x="566451" y="3653"/>
                  </a:lnTo>
                  <a:lnTo>
                    <a:pt x="636889" y="928"/>
                  </a:lnTo>
                  <a:lnTo>
                    <a:pt x="709422" y="0"/>
                  </a:lnTo>
                  <a:lnTo>
                    <a:pt x="781954" y="928"/>
                  </a:lnTo>
                  <a:lnTo>
                    <a:pt x="852392" y="3653"/>
                  </a:lnTo>
                  <a:lnTo>
                    <a:pt x="920379" y="8085"/>
                  </a:lnTo>
                  <a:lnTo>
                    <a:pt x="985557" y="14132"/>
                  </a:lnTo>
                  <a:lnTo>
                    <a:pt x="1047571" y="21705"/>
                  </a:lnTo>
                  <a:lnTo>
                    <a:pt x="1106063" y="30713"/>
                  </a:lnTo>
                  <a:lnTo>
                    <a:pt x="1160676" y="41066"/>
                  </a:lnTo>
                  <a:lnTo>
                    <a:pt x="1211056" y="52673"/>
                  </a:lnTo>
                  <a:lnTo>
                    <a:pt x="1256843" y="65444"/>
                  </a:lnTo>
                  <a:lnTo>
                    <a:pt x="1297683" y="79288"/>
                  </a:lnTo>
                  <a:lnTo>
                    <a:pt x="1333218" y="94115"/>
                  </a:lnTo>
                  <a:lnTo>
                    <a:pt x="1386949" y="126357"/>
                  </a:lnTo>
                  <a:lnTo>
                    <a:pt x="1415181" y="161445"/>
                  </a:lnTo>
                  <a:lnTo>
                    <a:pt x="1418844" y="179832"/>
                  </a:lnTo>
                  <a:lnTo>
                    <a:pt x="1415181" y="198218"/>
                  </a:lnTo>
                  <a:lnTo>
                    <a:pt x="1386949" y="233306"/>
                  </a:lnTo>
                  <a:lnTo>
                    <a:pt x="1333218" y="265548"/>
                  </a:lnTo>
                  <a:lnTo>
                    <a:pt x="1297683" y="280375"/>
                  </a:lnTo>
                  <a:lnTo>
                    <a:pt x="1256843" y="294219"/>
                  </a:lnTo>
                  <a:lnTo>
                    <a:pt x="1211056" y="306990"/>
                  </a:lnTo>
                  <a:lnTo>
                    <a:pt x="1160676" y="318597"/>
                  </a:lnTo>
                  <a:lnTo>
                    <a:pt x="1106063" y="328950"/>
                  </a:lnTo>
                  <a:lnTo>
                    <a:pt x="1047571" y="337958"/>
                  </a:lnTo>
                  <a:lnTo>
                    <a:pt x="985557" y="345531"/>
                  </a:lnTo>
                  <a:lnTo>
                    <a:pt x="920379" y="351578"/>
                  </a:lnTo>
                  <a:lnTo>
                    <a:pt x="852392" y="356010"/>
                  </a:lnTo>
                  <a:lnTo>
                    <a:pt x="781954" y="358735"/>
                  </a:lnTo>
                  <a:lnTo>
                    <a:pt x="709422" y="359664"/>
                  </a:lnTo>
                  <a:lnTo>
                    <a:pt x="636889" y="358735"/>
                  </a:lnTo>
                  <a:lnTo>
                    <a:pt x="566451" y="356010"/>
                  </a:lnTo>
                  <a:lnTo>
                    <a:pt x="498464" y="351578"/>
                  </a:lnTo>
                  <a:lnTo>
                    <a:pt x="433286" y="345531"/>
                  </a:lnTo>
                  <a:lnTo>
                    <a:pt x="371272" y="337958"/>
                  </a:lnTo>
                  <a:lnTo>
                    <a:pt x="312780" y="328950"/>
                  </a:lnTo>
                  <a:lnTo>
                    <a:pt x="258167" y="318597"/>
                  </a:lnTo>
                  <a:lnTo>
                    <a:pt x="207787" y="306990"/>
                  </a:lnTo>
                  <a:lnTo>
                    <a:pt x="162000" y="294219"/>
                  </a:lnTo>
                  <a:lnTo>
                    <a:pt x="121160" y="280375"/>
                  </a:lnTo>
                  <a:lnTo>
                    <a:pt x="85625" y="265548"/>
                  </a:lnTo>
                  <a:lnTo>
                    <a:pt x="31894" y="233306"/>
                  </a:lnTo>
                  <a:lnTo>
                    <a:pt x="3662" y="198218"/>
                  </a:lnTo>
                  <a:lnTo>
                    <a:pt x="0" y="179832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75766" y="3391804"/>
              <a:ext cx="984885" cy="1416050"/>
            </a:xfrm>
            <a:custGeom>
              <a:avLst/>
              <a:gdLst/>
              <a:ahLst/>
              <a:cxnLst/>
              <a:rect l="l" t="t" r="r" b="b"/>
              <a:pathLst>
                <a:path w="984885" h="1416050">
                  <a:moveTo>
                    <a:pt x="550137" y="1000"/>
                  </a:moveTo>
                  <a:lnTo>
                    <a:pt x="588203" y="6271"/>
                  </a:lnTo>
                  <a:lnTo>
                    <a:pt x="660802" y="28890"/>
                  </a:lnTo>
                  <a:lnTo>
                    <a:pt x="695142" y="45907"/>
                  </a:lnTo>
                  <a:lnTo>
                    <a:pt x="728049" y="66507"/>
                  </a:lnTo>
                  <a:lnTo>
                    <a:pt x="759427" y="90524"/>
                  </a:lnTo>
                  <a:lnTo>
                    <a:pt x="789179" y="117793"/>
                  </a:lnTo>
                  <a:lnTo>
                    <a:pt x="817210" y="148147"/>
                  </a:lnTo>
                  <a:lnTo>
                    <a:pt x="843424" y="181420"/>
                  </a:lnTo>
                  <a:lnTo>
                    <a:pt x="867726" y="217447"/>
                  </a:lnTo>
                  <a:lnTo>
                    <a:pt x="890020" y="256062"/>
                  </a:lnTo>
                  <a:lnTo>
                    <a:pt x="910209" y="297098"/>
                  </a:lnTo>
                  <a:lnTo>
                    <a:pt x="928199" y="340390"/>
                  </a:lnTo>
                  <a:lnTo>
                    <a:pt x="943893" y="385772"/>
                  </a:lnTo>
                  <a:lnTo>
                    <a:pt x="957196" y="433077"/>
                  </a:lnTo>
                  <a:lnTo>
                    <a:pt x="968011" y="482140"/>
                  </a:lnTo>
                  <a:lnTo>
                    <a:pt x="976244" y="532795"/>
                  </a:lnTo>
                  <a:lnTo>
                    <a:pt x="981797" y="584876"/>
                  </a:lnTo>
                  <a:lnTo>
                    <a:pt x="984577" y="638217"/>
                  </a:lnTo>
                  <a:lnTo>
                    <a:pt x="984486" y="692651"/>
                  </a:lnTo>
                  <a:lnTo>
                    <a:pt x="981429" y="748014"/>
                  </a:lnTo>
                  <a:lnTo>
                    <a:pt x="975445" y="803153"/>
                  </a:lnTo>
                  <a:lnTo>
                    <a:pt x="966684" y="856892"/>
                  </a:lnTo>
                  <a:lnTo>
                    <a:pt x="955268" y="909085"/>
                  </a:lnTo>
                  <a:lnTo>
                    <a:pt x="941317" y="959581"/>
                  </a:lnTo>
                  <a:lnTo>
                    <a:pt x="924954" y="1008234"/>
                  </a:lnTo>
                  <a:lnTo>
                    <a:pt x="906300" y="1054894"/>
                  </a:lnTo>
                  <a:lnTo>
                    <a:pt x="885478" y="1099413"/>
                  </a:lnTo>
                  <a:lnTo>
                    <a:pt x="862608" y="1141644"/>
                  </a:lnTo>
                  <a:lnTo>
                    <a:pt x="837814" y="1181437"/>
                  </a:lnTo>
                  <a:lnTo>
                    <a:pt x="811216" y="1218645"/>
                  </a:lnTo>
                  <a:lnTo>
                    <a:pt x="782936" y="1253120"/>
                  </a:lnTo>
                  <a:lnTo>
                    <a:pt x="753097" y="1284712"/>
                  </a:lnTo>
                  <a:lnTo>
                    <a:pt x="721819" y="1313274"/>
                  </a:lnTo>
                  <a:lnTo>
                    <a:pt x="689225" y="1338658"/>
                  </a:lnTo>
                  <a:lnTo>
                    <a:pt x="655437" y="1360715"/>
                  </a:lnTo>
                  <a:lnTo>
                    <a:pt x="620575" y="1379296"/>
                  </a:lnTo>
                  <a:lnTo>
                    <a:pt x="584763" y="1394255"/>
                  </a:lnTo>
                  <a:lnTo>
                    <a:pt x="548122" y="1405442"/>
                  </a:lnTo>
                  <a:lnTo>
                    <a:pt x="472838" y="1415908"/>
                  </a:lnTo>
                  <a:lnTo>
                    <a:pt x="434440" y="1414891"/>
                  </a:lnTo>
                  <a:lnTo>
                    <a:pt x="396373" y="1409637"/>
                  </a:lnTo>
                  <a:lnTo>
                    <a:pt x="323774" y="1387047"/>
                  </a:lnTo>
                  <a:lnTo>
                    <a:pt x="289434" y="1370043"/>
                  </a:lnTo>
                  <a:lnTo>
                    <a:pt x="256527" y="1349454"/>
                  </a:lnTo>
                  <a:lnTo>
                    <a:pt x="225149" y="1325447"/>
                  </a:lnTo>
                  <a:lnTo>
                    <a:pt x="195397" y="1298187"/>
                  </a:lnTo>
                  <a:lnTo>
                    <a:pt x="167366" y="1267840"/>
                  </a:lnTo>
                  <a:lnTo>
                    <a:pt x="141152" y="1234573"/>
                  </a:lnTo>
                  <a:lnTo>
                    <a:pt x="116850" y="1198551"/>
                  </a:lnTo>
                  <a:lnTo>
                    <a:pt x="94556" y="1159941"/>
                  </a:lnTo>
                  <a:lnTo>
                    <a:pt x="74367" y="1118909"/>
                  </a:lnTo>
                  <a:lnTo>
                    <a:pt x="56377" y="1075620"/>
                  </a:lnTo>
                  <a:lnTo>
                    <a:pt x="40683" y="1030241"/>
                  </a:lnTo>
                  <a:lnTo>
                    <a:pt x="27380" y="982937"/>
                  </a:lnTo>
                  <a:lnTo>
                    <a:pt x="16565" y="933875"/>
                  </a:lnTo>
                  <a:lnTo>
                    <a:pt x="8333" y="883221"/>
                  </a:lnTo>
                  <a:lnTo>
                    <a:pt x="2779" y="831141"/>
                  </a:lnTo>
                  <a:lnTo>
                    <a:pt x="0" y="777800"/>
                  </a:lnTo>
                  <a:lnTo>
                    <a:pt x="91" y="723366"/>
                  </a:lnTo>
                  <a:lnTo>
                    <a:pt x="3148" y="668004"/>
                  </a:lnTo>
                  <a:lnTo>
                    <a:pt x="9131" y="612865"/>
                  </a:lnTo>
                  <a:lnTo>
                    <a:pt x="17892" y="559125"/>
                  </a:lnTo>
                  <a:lnTo>
                    <a:pt x="29308" y="506932"/>
                  </a:lnTo>
                  <a:lnTo>
                    <a:pt x="43259" y="456435"/>
                  </a:lnTo>
                  <a:lnTo>
                    <a:pt x="59622" y="407782"/>
                  </a:lnTo>
                  <a:lnTo>
                    <a:pt x="78276" y="361120"/>
                  </a:lnTo>
                  <a:lnTo>
                    <a:pt x="99098" y="316599"/>
                  </a:lnTo>
                  <a:lnTo>
                    <a:pt x="121968" y="274366"/>
                  </a:lnTo>
                  <a:lnTo>
                    <a:pt x="146762" y="234570"/>
                  </a:lnTo>
                  <a:lnTo>
                    <a:pt x="173360" y="197358"/>
                  </a:lnTo>
                  <a:lnTo>
                    <a:pt x="201640" y="162879"/>
                  </a:lnTo>
                  <a:lnTo>
                    <a:pt x="231479" y="131282"/>
                  </a:lnTo>
                  <a:lnTo>
                    <a:pt x="262757" y="102713"/>
                  </a:lnTo>
                  <a:lnTo>
                    <a:pt x="295351" y="77322"/>
                  </a:lnTo>
                  <a:lnTo>
                    <a:pt x="329140" y="55256"/>
                  </a:lnTo>
                  <a:lnTo>
                    <a:pt x="364001" y="36665"/>
                  </a:lnTo>
                  <a:lnTo>
                    <a:pt x="399813" y="21695"/>
                  </a:lnTo>
                  <a:lnTo>
                    <a:pt x="436455" y="10495"/>
                  </a:lnTo>
                  <a:lnTo>
                    <a:pt x="511738" y="0"/>
                  </a:lnTo>
                  <a:lnTo>
                    <a:pt x="550137" y="1000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22179" y="2253399"/>
              <a:ext cx="1083310" cy="984250"/>
            </a:xfrm>
            <a:custGeom>
              <a:avLst/>
              <a:gdLst/>
              <a:ahLst/>
              <a:cxnLst/>
              <a:rect l="l" t="t" r="r" b="b"/>
              <a:pathLst>
                <a:path w="1083310" h="984250">
                  <a:moveTo>
                    <a:pt x="13454" y="965669"/>
                  </a:moveTo>
                  <a:lnTo>
                    <a:pt x="3912" y="949541"/>
                  </a:lnTo>
                  <a:lnTo>
                    <a:pt x="0" y="929077"/>
                  </a:lnTo>
                  <a:lnTo>
                    <a:pt x="1512" y="904583"/>
                  </a:lnTo>
                  <a:lnTo>
                    <a:pt x="19991" y="844725"/>
                  </a:lnTo>
                  <a:lnTo>
                    <a:pt x="36548" y="809971"/>
                  </a:lnTo>
                  <a:lnTo>
                    <a:pt x="57710" y="772407"/>
                  </a:lnTo>
                  <a:lnTo>
                    <a:pt x="83272" y="732338"/>
                  </a:lnTo>
                  <a:lnTo>
                    <a:pt x="113030" y="690070"/>
                  </a:lnTo>
                  <a:lnTo>
                    <a:pt x="146777" y="645907"/>
                  </a:lnTo>
                  <a:lnTo>
                    <a:pt x="184310" y="600155"/>
                  </a:lnTo>
                  <a:lnTo>
                    <a:pt x="225424" y="553118"/>
                  </a:lnTo>
                  <a:lnTo>
                    <a:pt x="269912" y="505101"/>
                  </a:lnTo>
                  <a:lnTo>
                    <a:pt x="317571" y="456411"/>
                  </a:lnTo>
                  <a:lnTo>
                    <a:pt x="368196" y="407352"/>
                  </a:lnTo>
                  <a:lnTo>
                    <a:pt x="421581" y="358228"/>
                  </a:lnTo>
                  <a:lnTo>
                    <a:pt x="476184" y="310508"/>
                  </a:lnTo>
                  <a:lnTo>
                    <a:pt x="530428" y="265522"/>
                  </a:lnTo>
                  <a:lnTo>
                    <a:pt x="583988" y="223440"/>
                  </a:lnTo>
                  <a:lnTo>
                    <a:pt x="636537" y="184435"/>
                  </a:lnTo>
                  <a:lnTo>
                    <a:pt x="687749" y="148676"/>
                  </a:lnTo>
                  <a:lnTo>
                    <a:pt x="737299" y="116334"/>
                  </a:lnTo>
                  <a:lnTo>
                    <a:pt x="784861" y="87581"/>
                  </a:lnTo>
                  <a:lnTo>
                    <a:pt x="830109" y="62588"/>
                  </a:lnTo>
                  <a:lnTo>
                    <a:pt x="872716" y="41525"/>
                  </a:lnTo>
                  <a:lnTo>
                    <a:pt x="912357" y="24564"/>
                  </a:lnTo>
                  <a:lnTo>
                    <a:pt x="948706" y="11876"/>
                  </a:lnTo>
                  <a:lnTo>
                    <a:pt x="1010224" y="0"/>
                  </a:lnTo>
                  <a:lnTo>
                    <a:pt x="1034741" y="1154"/>
                  </a:lnTo>
                  <a:lnTo>
                    <a:pt x="1054663" y="7265"/>
                  </a:lnTo>
                  <a:lnTo>
                    <a:pt x="1069662" y="18503"/>
                  </a:lnTo>
                  <a:lnTo>
                    <a:pt x="1079187" y="34631"/>
                  </a:lnTo>
                  <a:lnTo>
                    <a:pt x="1083086" y="55095"/>
                  </a:lnTo>
                  <a:lnTo>
                    <a:pt x="1081562" y="79588"/>
                  </a:lnTo>
                  <a:lnTo>
                    <a:pt x="1063069" y="139443"/>
                  </a:lnTo>
                  <a:lnTo>
                    <a:pt x="1046508" y="174195"/>
                  </a:lnTo>
                  <a:lnTo>
                    <a:pt x="1025343" y="211755"/>
                  </a:lnTo>
                  <a:lnTo>
                    <a:pt x="999781" y="251818"/>
                  </a:lnTo>
                  <a:lnTo>
                    <a:pt x="970024" y="294080"/>
                  </a:lnTo>
                  <a:lnTo>
                    <a:pt x="936278" y="338234"/>
                  </a:lnTo>
                  <a:lnTo>
                    <a:pt x="898747" y="383977"/>
                  </a:lnTo>
                  <a:lnTo>
                    <a:pt x="857636" y="431001"/>
                  </a:lnTo>
                  <a:lnTo>
                    <a:pt x="813150" y="479003"/>
                  </a:lnTo>
                  <a:lnTo>
                    <a:pt x="765492" y="527676"/>
                  </a:lnTo>
                  <a:lnTo>
                    <a:pt x="714869" y="576716"/>
                  </a:lnTo>
                  <a:lnTo>
                    <a:pt x="661484" y="625817"/>
                  </a:lnTo>
                  <a:lnTo>
                    <a:pt x="606882" y="673558"/>
                  </a:lnTo>
                  <a:lnTo>
                    <a:pt x="552638" y="718560"/>
                  </a:lnTo>
                  <a:lnTo>
                    <a:pt x="499078" y="760653"/>
                  </a:lnTo>
                  <a:lnTo>
                    <a:pt x="446530" y="799666"/>
                  </a:lnTo>
                  <a:lnTo>
                    <a:pt x="395318" y="835430"/>
                  </a:lnTo>
                  <a:lnTo>
                    <a:pt x="345769" y="867774"/>
                  </a:lnTo>
                  <a:lnTo>
                    <a:pt x="298209" y="896527"/>
                  </a:lnTo>
                  <a:lnTo>
                    <a:pt x="252963" y="921521"/>
                  </a:lnTo>
                  <a:lnTo>
                    <a:pt x="210359" y="942584"/>
                  </a:lnTo>
                  <a:lnTo>
                    <a:pt x="170721" y="959546"/>
                  </a:lnTo>
                  <a:lnTo>
                    <a:pt x="134376" y="972237"/>
                  </a:lnTo>
                  <a:lnTo>
                    <a:pt x="72869" y="984125"/>
                  </a:lnTo>
                  <a:lnTo>
                    <a:pt x="48358" y="982982"/>
                  </a:lnTo>
                  <a:lnTo>
                    <a:pt x="28445" y="976886"/>
                  </a:lnTo>
                  <a:lnTo>
                    <a:pt x="13454" y="965669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72940" y="5355335"/>
              <a:ext cx="1417320" cy="360045"/>
            </a:xfrm>
            <a:custGeom>
              <a:avLst/>
              <a:gdLst/>
              <a:ahLst/>
              <a:cxnLst/>
              <a:rect l="l" t="t" r="r" b="b"/>
              <a:pathLst>
                <a:path w="1417320" h="360045">
                  <a:moveTo>
                    <a:pt x="0" y="179831"/>
                  </a:moveTo>
                  <a:lnTo>
                    <a:pt x="14396" y="143590"/>
                  </a:lnTo>
                  <a:lnTo>
                    <a:pt x="55685" y="109835"/>
                  </a:lnTo>
                  <a:lnTo>
                    <a:pt x="121019" y="79288"/>
                  </a:lnTo>
                  <a:lnTo>
                    <a:pt x="161813" y="65444"/>
                  </a:lnTo>
                  <a:lnTo>
                    <a:pt x="207549" y="52673"/>
                  </a:lnTo>
                  <a:lnTo>
                    <a:pt x="257873" y="41066"/>
                  </a:lnTo>
                  <a:lnTo>
                    <a:pt x="312427" y="30713"/>
                  </a:lnTo>
                  <a:lnTo>
                    <a:pt x="370856" y="21705"/>
                  </a:lnTo>
                  <a:lnTo>
                    <a:pt x="432804" y="14132"/>
                  </a:lnTo>
                  <a:lnTo>
                    <a:pt x="497914" y="8085"/>
                  </a:lnTo>
                  <a:lnTo>
                    <a:pt x="565831" y="3653"/>
                  </a:lnTo>
                  <a:lnTo>
                    <a:pt x="636198" y="928"/>
                  </a:lnTo>
                  <a:lnTo>
                    <a:pt x="708660" y="0"/>
                  </a:lnTo>
                  <a:lnTo>
                    <a:pt x="781121" y="928"/>
                  </a:lnTo>
                  <a:lnTo>
                    <a:pt x="851488" y="3653"/>
                  </a:lnTo>
                  <a:lnTo>
                    <a:pt x="919405" y="8085"/>
                  </a:lnTo>
                  <a:lnTo>
                    <a:pt x="984515" y="14132"/>
                  </a:lnTo>
                  <a:lnTo>
                    <a:pt x="1046463" y="21705"/>
                  </a:lnTo>
                  <a:lnTo>
                    <a:pt x="1104892" y="30713"/>
                  </a:lnTo>
                  <a:lnTo>
                    <a:pt x="1159446" y="41066"/>
                  </a:lnTo>
                  <a:lnTo>
                    <a:pt x="1209770" y="52673"/>
                  </a:lnTo>
                  <a:lnTo>
                    <a:pt x="1255506" y="65444"/>
                  </a:lnTo>
                  <a:lnTo>
                    <a:pt x="1296300" y="79288"/>
                  </a:lnTo>
                  <a:lnTo>
                    <a:pt x="1331794" y="94115"/>
                  </a:lnTo>
                  <a:lnTo>
                    <a:pt x="1385462" y="126357"/>
                  </a:lnTo>
                  <a:lnTo>
                    <a:pt x="1413661" y="161445"/>
                  </a:lnTo>
                  <a:lnTo>
                    <a:pt x="1417320" y="179831"/>
                  </a:lnTo>
                  <a:lnTo>
                    <a:pt x="1413661" y="198218"/>
                  </a:lnTo>
                  <a:lnTo>
                    <a:pt x="1385462" y="233306"/>
                  </a:lnTo>
                  <a:lnTo>
                    <a:pt x="1331794" y="265548"/>
                  </a:lnTo>
                  <a:lnTo>
                    <a:pt x="1296300" y="280375"/>
                  </a:lnTo>
                  <a:lnTo>
                    <a:pt x="1255506" y="294219"/>
                  </a:lnTo>
                  <a:lnTo>
                    <a:pt x="1209770" y="306990"/>
                  </a:lnTo>
                  <a:lnTo>
                    <a:pt x="1159446" y="318597"/>
                  </a:lnTo>
                  <a:lnTo>
                    <a:pt x="1104892" y="328950"/>
                  </a:lnTo>
                  <a:lnTo>
                    <a:pt x="1046463" y="337958"/>
                  </a:lnTo>
                  <a:lnTo>
                    <a:pt x="984515" y="345531"/>
                  </a:lnTo>
                  <a:lnTo>
                    <a:pt x="919405" y="351578"/>
                  </a:lnTo>
                  <a:lnTo>
                    <a:pt x="851488" y="356010"/>
                  </a:lnTo>
                  <a:lnTo>
                    <a:pt x="781121" y="358735"/>
                  </a:lnTo>
                  <a:lnTo>
                    <a:pt x="708660" y="359663"/>
                  </a:lnTo>
                  <a:lnTo>
                    <a:pt x="636198" y="358735"/>
                  </a:lnTo>
                  <a:lnTo>
                    <a:pt x="565831" y="356010"/>
                  </a:lnTo>
                  <a:lnTo>
                    <a:pt x="497914" y="351578"/>
                  </a:lnTo>
                  <a:lnTo>
                    <a:pt x="432804" y="345531"/>
                  </a:lnTo>
                  <a:lnTo>
                    <a:pt x="370856" y="337958"/>
                  </a:lnTo>
                  <a:lnTo>
                    <a:pt x="312427" y="328950"/>
                  </a:lnTo>
                  <a:lnTo>
                    <a:pt x="257873" y="318597"/>
                  </a:lnTo>
                  <a:lnTo>
                    <a:pt x="207549" y="306990"/>
                  </a:lnTo>
                  <a:lnTo>
                    <a:pt x="161813" y="294219"/>
                  </a:lnTo>
                  <a:lnTo>
                    <a:pt x="121019" y="280375"/>
                  </a:lnTo>
                  <a:lnTo>
                    <a:pt x="85525" y="265548"/>
                  </a:lnTo>
                  <a:lnTo>
                    <a:pt x="31857" y="233306"/>
                  </a:lnTo>
                  <a:lnTo>
                    <a:pt x="3658" y="198218"/>
                  </a:lnTo>
                  <a:lnTo>
                    <a:pt x="0" y="179831"/>
                  </a:lnTo>
                  <a:close/>
                </a:path>
              </a:pathLst>
            </a:custGeom>
            <a:ln w="571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51576" y="3662172"/>
              <a:ext cx="1949450" cy="358140"/>
            </a:xfrm>
            <a:custGeom>
              <a:avLst/>
              <a:gdLst/>
              <a:ahLst/>
              <a:cxnLst/>
              <a:rect l="l" t="t" r="r" b="b"/>
              <a:pathLst>
                <a:path w="1949450" h="358139">
                  <a:moveTo>
                    <a:pt x="0" y="179069"/>
                  </a:moveTo>
                  <a:lnTo>
                    <a:pt x="25741" y="137999"/>
                  </a:lnTo>
                  <a:lnTo>
                    <a:pt x="69697" y="112428"/>
                  </a:lnTo>
                  <a:lnTo>
                    <a:pt x="133067" y="88674"/>
                  </a:lnTo>
                  <a:lnTo>
                    <a:pt x="171491" y="77578"/>
                  </a:lnTo>
                  <a:lnTo>
                    <a:pt x="214117" y="67056"/>
                  </a:lnTo>
                  <a:lnTo>
                    <a:pt x="260730" y="57147"/>
                  </a:lnTo>
                  <a:lnTo>
                    <a:pt x="311113" y="47891"/>
                  </a:lnTo>
                  <a:lnTo>
                    <a:pt x="365049" y="39328"/>
                  </a:lnTo>
                  <a:lnTo>
                    <a:pt x="422321" y="31498"/>
                  </a:lnTo>
                  <a:lnTo>
                    <a:pt x="482712" y="24440"/>
                  </a:lnTo>
                  <a:lnTo>
                    <a:pt x="546007" y="18194"/>
                  </a:lnTo>
                  <a:lnTo>
                    <a:pt x="611988" y="12800"/>
                  </a:lnTo>
                  <a:lnTo>
                    <a:pt x="680438" y="8298"/>
                  </a:lnTo>
                  <a:lnTo>
                    <a:pt x="751140" y="4727"/>
                  </a:lnTo>
                  <a:lnTo>
                    <a:pt x="823879" y="2127"/>
                  </a:lnTo>
                  <a:lnTo>
                    <a:pt x="898437" y="538"/>
                  </a:lnTo>
                  <a:lnTo>
                    <a:pt x="974598" y="0"/>
                  </a:lnTo>
                  <a:lnTo>
                    <a:pt x="1050758" y="538"/>
                  </a:lnTo>
                  <a:lnTo>
                    <a:pt x="1125316" y="2127"/>
                  </a:lnTo>
                  <a:lnTo>
                    <a:pt x="1198055" y="4727"/>
                  </a:lnTo>
                  <a:lnTo>
                    <a:pt x="1268757" y="8298"/>
                  </a:lnTo>
                  <a:lnTo>
                    <a:pt x="1337207" y="12800"/>
                  </a:lnTo>
                  <a:lnTo>
                    <a:pt x="1403188" y="18194"/>
                  </a:lnTo>
                  <a:lnTo>
                    <a:pt x="1466483" y="24440"/>
                  </a:lnTo>
                  <a:lnTo>
                    <a:pt x="1526874" y="31498"/>
                  </a:lnTo>
                  <a:lnTo>
                    <a:pt x="1584146" y="39328"/>
                  </a:lnTo>
                  <a:lnTo>
                    <a:pt x="1638082" y="47891"/>
                  </a:lnTo>
                  <a:lnTo>
                    <a:pt x="1688465" y="57147"/>
                  </a:lnTo>
                  <a:lnTo>
                    <a:pt x="1735078" y="67056"/>
                  </a:lnTo>
                  <a:lnTo>
                    <a:pt x="1777704" y="77578"/>
                  </a:lnTo>
                  <a:lnTo>
                    <a:pt x="1816128" y="88674"/>
                  </a:lnTo>
                  <a:lnTo>
                    <a:pt x="1879498" y="112428"/>
                  </a:lnTo>
                  <a:lnTo>
                    <a:pt x="1923454" y="137999"/>
                  </a:lnTo>
                  <a:lnTo>
                    <a:pt x="1949196" y="179069"/>
                  </a:lnTo>
                  <a:lnTo>
                    <a:pt x="1946263" y="193068"/>
                  </a:lnTo>
                  <a:lnTo>
                    <a:pt x="1904011" y="233133"/>
                  </a:lnTo>
                  <a:lnTo>
                    <a:pt x="1850131" y="257835"/>
                  </a:lnTo>
                  <a:lnTo>
                    <a:pt x="1777704" y="280561"/>
                  </a:lnTo>
                  <a:lnTo>
                    <a:pt x="1735078" y="291083"/>
                  </a:lnTo>
                  <a:lnTo>
                    <a:pt x="1688465" y="300992"/>
                  </a:lnTo>
                  <a:lnTo>
                    <a:pt x="1638082" y="310248"/>
                  </a:lnTo>
                  <a:lnTo>
                    <a:pt x="1584146" y="318811"/>
                  </a:lnTo>
                  <a:lnTo>
                    <a:pt x="1526874" y="326641"/>
                  </a:lnTo>
                  <a:lnTo>
                    <a:pt x="1466483" y="333699"/>
                  </a:lnTo>
                  <a:lnTo>
                    <a:pt x="1403188" y="339945"/>
                  </a:lnTo>
                  <a:lnTo>
                    <a:pt x="1337207" y="345339"/>
                  </a:lnTo>
                  <a:lnTo>
                    <a:pt x="1268757" y="349841"/>
                  </a:lnTo>
                  <a:lnTo>
                    <a:pt x="1198055" y="353412"/>
                  </a:lnTo>
                  <a:lnTo>
                    <a:pt x="1125316" y="356012"/>
                  </a:lnTo>
                  <a:lnTo>
                    <a:pt x="1050758" y="357601"/>
                  </a:lnTo>
                  <a:lnTo>
                    <a:pt x="974598" y="358139"/>
                  </a:lnTo>
                  <a:lnTo>
                    <a:pt x="898437" y="357601"/>
                  </a:lnTo>
                  <a:lnTo>
                    <a:pt x="823879" y="356012"/>
                  </a:lnTo>
                  <a:lnTo>
                    <a:pt x="751140" y="353412"/>
                  </a:lnTo>
                  <a:lnTo>
                    <a:pt x="680438" y="349841"/>
                  </a:lnTo>
                  <a:lnTo>
                    <a:pt x="611988" y="345339"/>
                  </a:lnTo>
                  <a:lnTo>
                    <a:pt x="546007" y="339945"/>
                  </a:lnTo>
                  <a:lnTo>
                    <a:pt x="482712" y="333699"/>
                  </a:lnTo>
                  <a:lnTo>
                    <a:pt x="422321" y="326641"/>
                  </a:lnTo>
                  <a:lnTo>
                    <a:pt x="365049" y="318811"/>
                  </a:lnTo>
                  <a:lnTo>
                    <a:pt x="311113" y="310248"/>
                  </a:lnTo>
                  <a:lnTo>
                    <a:pt x="260730" y="300992"/>
                  </a:lnTo>
                  <a:lnTo>
                    <a:pt x="214117" y="291083"/>
                  </a:lnTo>
                  <a:lnTo>
                    <a:pt x="171491" y="280561"/>
                  </a:lnTo>
                  <a:lnTo>
                    <a:pt x="133067" y="269465"/>
                  </a:lnTo>
                  <a:lnTo>
                    <a:pt x="69697" y="245711"/>
                  </a:lnTo>
                  <a:lnTo>
                    <a:pt x="25741" y="220140"/>
                  </a:lnTo>
                  <a:lnTo>
                    <a:pt x="0" y="179069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67855" y="955548"/>
              <a:ext cx="2425065" cy="1754505"/>
            </a:xfrm>
            <a:custGeom>
              <a:avLst/>
              <a:gdLst/>
              <a:ahLst/>
              <a:cxnLst/>
              <a:rect l="l" t="t" r="r" b="b"/>
              <a:pathLst>
                <a:path w="2425065" h="1754505">
                  <a:moveTo>
                    <a:pt x="2424683" y="0"/>
                  </a:moveTo>
                  <a:lnTo>
                    <a:pt x="0" y="0"/>
                  </a:lnTo>
                  <a:lnTo>
                    <a:pt x="0" y="1754124"/>
                  </a:lnTo>
                  <a:lnTo>
                    <a:pt x="2424683" y="1754124"/>
                  </a:lnTo>
                  <a:lnTo>
                    <a:pt x="24246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548119" y="983107"/>
            <a:ext cx="226123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Devon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Rail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Priorities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 marR="17081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Red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outline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Devon </a:t>
            </a:r>
            <a:r>
              <a:rPr sz="1800" dirty="0">
                <a:latin typeface="Arial"/>
                <a:cs typeface="Arial"/>
              </a:rPr>
              <a:t>CC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projects</a:t>
            </a:r>
            <a:endParaRPr sz="1800">
              <a:latin typeface="Arial"/>
              <a:cs typeface="Arial"/>
            </a:endParaRPr>
          </a:p>
          <a:p>
            <a:pPr marL="12700" marR="220979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Blue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outline –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Other </a:t>
            </a:r>
            <a:r>
              <a:rPr sz="1800" dirty="0">
                <a:latin typeface="Arial"/>
                <a:cs typeface="Arial"/>
              </a:rPr>
              <a:t>Council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projects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644395" y="1464563"/>
            <a:ext cx="3915410" cy="3695700"/>
            <a:chOff x="1644395" y="1464563"/>
            <a:chExt cx="3915410" cy="3695700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3679" y="1464563"/>
              <a:ext cx="2785872" cy="36957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663445" y="2431541"/>
              <a:ext cx="313690" cy="1141730"/>
            </a:xfrm>
            <a:custGeom>
              <a:avLst/>
              <a:gdLst/>
              <a:ahLst/>
              <a:cxnLst/>
              <a:rect l="l" t="t" r="r" b="b"/>
              <a:pathLst>
                <a:path w="313689" h="1141729">
                  <a:moveTo>
                    <a:pt x="313309" y="0"/>
                  </a:moveTo>
                  <a:lnTo>
                    <a:pt x="0" y="1141222"/>
                  </a:lnTo>
                </a:path>
              </a:pathLst>
            </a:custGeom>
            <a:ln w="38100">
              <a:solidFill>
                <a:srgbClr val="CC00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705" marR="508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Tavistock</a:t>
            </a:r>
            <a:r>
              <a:rPr spc="-75" dirty="0"/>
              <a:t> </a:t>
            </a:r>
            <a:r>
              <a:rPr dirty="0"/>
              <a:t>to</a:t>
            </a:r>
            <a:r>
              <a:rPr spc="-55" dirty="0"/>
              <a:t> </a:t>
            </a:r>
            <a:r>
              <a:rPr dirty="0"/>
              <a:t>Plymouth</a:t>
            </a:r>
            <a:r>
              <a:rPr spc="-55" dirty="0"/>
              <a:t> </a:t>
            </a:r>
            <a:r>
              <a:rPr spc="-10" dirty="0"/>
              <a:t>Railway reopening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263395"/>
            <a:ext cx="7459980" cy="55946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15772" y="1412875"/>
            <a:ext cx="2325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Arial"/>
                <a:cs typeface="Arial"/>
              </a:rPr>
              <a:t>Shillamill </a:t>
            </a:r>
            <a:r>
              <a:rPr sz="2400" i="1" spc="-10" dirty="0">
                <a:latin typeface="Arial"/>
                <a:cs typeface="Arial"/>
              </a:rPr>
              <a:t>Viaduct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4826507"/>
            <a:ext cx="3647440" cy="2032000"/>
          </a:xfrm>
          <a:prstGeom prst="rect">
            <a:avLst/>
          </a:prstGeom>
          <a:solidFill>
            <a:srgbClr val="00AF50">
              <a:alpha val="76077"/>
            </a:srgbClr>
          </a:solidFill>
        </p:spPr>
        <p:txBody>
          <a:bodyPr vert="horz" wrap="square" lIns="0" tIns="41275" rIns="0" bIns="0" rtlCol="0">
            <a:spAutoFit/>
          </a:bodyPr>
          <a:lstStyle/>
          <a:p>
            <a:pPr marL="377825" marR="887094" indent="-28702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800" b="1" i="1" spc="-10" dirty="0">
                <a:latin typeface="Arial"/>
                <a:cs typeface="Arial"/>
              </a:rPr>
              <a:t>STRATEGIC</a:t>
            </a:r>
            <a:r>
              <a:rPr sz="1800" b="1" i="1" spc="-55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OUTLINE </a:t>
            </a:r>
            <a:r>
              <a:rPr sz="1800" b="1" i="1" dirty="0">
                <a:latin typeface="Arial"/>
                <a:cs typeface="Arial"/>
              </a:rPr>
              <a:t>BUSINESS</a:t>
            </a:r>
            <a:r>
              <a:rPr sz="1800" b="1" i="1" spc="-40" dirty="0">
                <a:latin typeface="Arial"/>
                <a:cs typeface="Arial"/>
              </a:rPr>
              <a:t> </a:t>
            </a:r>
            <a:r>
              <a:rPr sz="1800" b="1" i="1" spc="-20" dirty="0">
                <a:latin typeface="Arial"/>
                <a:cs typeface="Arial"/>
              </a:rPr>
              <a:t>CASE</a:t>
            </a:r>
            <a:endParaRPr sz="1800">
              <a:latin typeface="Arial"/>
              <a:cs typeface="Arial"/>
            </a:endParaRPr>
          </a:p>
          <a:p>
            <a:pPr marL="91440" marR="779145">
              <a:lnSpc>
                <a:spcPct val="100000"/>
              </a:lnSpc>
            </a:pPr>
            <a:r>
              <a:rPr sz="1800" b="1" i="1" dirty="0">
                <a:latin typeface="Arial"/>
                <a:cs typeface="Arial"/>
              </a:rPr>
              <a:t>(what</a:t>
            </a:r>
            <a:r>
              <a:rPr sz="1800" b="1" i="1" spc="-2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is it</a:t>
            </a:r>
            <a:r>
              <a:rPr sz="1800" b="1" i="1" spc="-1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and what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is </a:t>
            </a:r>
            <a:r>
              <a:rPr sz="1800" b="1" i="1" spc="-25" dirty="0">
                <a:latin typeface="Arial"/>
                <a:cs typeface="Arial"/>
              </a:rPr>
              <a:t>the </a:t>
            </a:r>
            <a:r>
              <a:rPr sz="1800" b="1" i="1" spc="-10" dirty="0">
                <a:latin typeface="Arial"/>
                <a:cs typeface="Arial"/>
              </a:rPr>
              <a:t>process?)</a:t>
            </a:r>
            <a:endParaRPr sz="1800">
              <a:latin typeface="Arial"/>
              <a:cs typeface="Arial"/>
            </a:endParaRPr>
          </a:p>
          <a:p>
            <a:pPr marL="377825" marR="650240" indent="-287020">
              <a:lnSpc>
                <a:spcPct val="10000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800" b="1" i="1" dirty="0">
                <a:latin typeface="Arial"/>
                <a:cs typeface="Arial"/>
              </a:rPr>
              <a:t>ENGINEERING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spc="-50" dirty="0">
                <a:latin typeface="Arial"/>
                <a:cs typeface="Arial"/>
              </a:rPr>
              <a:t>&amp; </a:t>
            </a:r>
            <a:r>
              <a:rPr sz="1800" b="1" i="1" spc="-10" dirty="0">
                <a:latin typeface="Arial"/>
                <a:cs typeface="Arial"/>
              </a:rPr>
              <a:t>OPERATIONAL</a:t>
            </a:r>
            <a:r>
              <a:rPr sz="1800" b="1" i="1" spc="-60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REVIEW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0141" y="58623"/>
            <a:ext cx="8215630" cy="5619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Restoring</a:t>
            </a:r>
            <a:r>
              <a:rPr sz="3200" b="1" spc="-195" dirty="0">
                <a:latin typeface="Arial"/>
                <a:cs typeface="Arial"/>
              </a:rPr>
              <a:t> </a:t>
            </a:r>
            <a:r>
              <a:rPr sz="3200" b="1" spc="-20" dirty="0">
                <a:latin typeface="Arial"/>
                <a:cs typeface="Arial"/>
              </a:rPr>
              <a:t>Your</a:t>
            </a:r>
            <a:r>
              <a:rPr sz="3200" b="1" spc="-114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Railway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b="1" i="1" dirty="0">
                <a:latin typeface="Arial"/>
                <a:cs typeface="Arial"/>
              </a:rPr>
              <a:t>Ideas</a:t>
            </a:r>
            <a:r>
              <a:rPr sz="3200" b="1" i="1" spc="-50" dirty="0">
                <a:latin typeface="Arial"/>
                <a:cs typeface="Arial"/>
              </a:rPr>
              <a:t> </a:t>
            </a:r>
            <a:r>
              <a:rPr sz="3200" b="1" i="1" spc="-20" dirty="0">
                <a:latin typeface="Arial"/>
                <a:cs typeface="Arial"/>
              </a:rPr>
              <a:t>Fund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>
              <a:latin typeface="Arial"/>
              <a:cs typeface="Arial"/>
            </a:endParaRPr>
          </a:p>
          <a:p>
            <a:pPr marL="438150">
              <a:lnSpc>
                <a:spcPct val="100000"/>
              </a:lnSpc>
              <a:spcBef>
                <a:spcPts val="3020"/>
              </a:spcBef>
            </a:pPr>
            <a:r>
              <a:rPr sz="3200" spc="-10" dirty="0">
                <a:latin typeface="Arial"/>
                <a:cs typeface="Arial"/>
              </a:rPr>
              <a:t>Objectives:</a:t>
            </a:r>
            <a:endParaRPr sz="3200">
              <a:latin typeface="Arial"/>
              <a:cs typeface="Arial"/>
            </a:endParaRPr>
          </a:p>
          <a:p>
            <a:pPr marL="780415" marR="5080" indent="-342265">
              <a:lnSpc>
                <a:spcPct val="100000"/>
              </a:lnSpc>
              <a:spcBef>
                <a:spcPts val="770"/>
              </a:spcBef>
              <a:buChar char="•"/>
              <a:tabLst>
                <a:tab pos="780415" algn="l"/>
                <a:tab pos="781685" algn="l"/>
              </a:tabLst>
            </a:pPr>
            <a:r>
              <a:rPr sz="3200" dirty="0">
                <a:latin typeface="Arial"/>
                <a:cs typeface="Arial"/>
              </a:rPr>
              <a:t>Better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connectivity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driving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local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economic growth</a:t>
            </a:r>
            <a:endParaRPr sz="3200">
              <a:latin typeface="Arial"/>
              <a:cs typeface="Arial"/>
            </a:endParaRPr>
          </a:p>
          <a:p>
            <a:pPr marL="780415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780415" algn="l"/>
                <a:tab pos="781685" algn="l"/>
              </a:tabLst>
            </a:pPr>
            <a:r>
              <a:rPr sz="3200" dirty="0">
                <a:latin typeface="Arial"/>
                <a:cs typeface="Arial"/>
              </a:rPr>
              <a:t>Reconnecting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communities</a:t>
            </a:r>
            <a:endParaRPr sz="3200">
              <a:latin typeface="Arial"/>
              <a:cs typeface="Arial"/>
            </a:endParaRPr>
          </a:p>
          <a:p>
            <a:pPr marL="780415" marR="433070" indent="-342265">
              <a:lnSpc>
                <a:spcPct val="100000"/>
              </a:lnSpc>
              <a:spcBef>
                <a:spcPts val="770"/>
              </a:spcBef>
              <a:buChar char="•"/>
              <a:tabLst>
                <a:tab pos="780415" algn="l"/>
                <a:tab pos="781685" algn="l"/>
              </a:tabLst>
            </a:pPr>
            <a:r>
              <a:rPr sz="3200" dirty="0">
                <a:latin typeface="Arial"/>
                <a:cs typeface="Arial"/>
              </a:rPr>
              <a:t>Regeneration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communities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and </a:t>
            </a:r>
            <a:r>
              <a:rPr sz="3200" dirty="0">
                <a:latin typeface="Arial"/>
                <a:cs typeface="Arial"/>
              </a:rPr>
              <a:t>restoring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lost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connectivity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result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of </a:t>
            </a:r>
            <a:r>
              <a:rPr sz="3200" dirty="0">
                <a:latin typeface="Arial"/>
                <a:cs typeface="Arial"/>
              </a:rPr>
              <a:t>railway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closures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2776"/>
            <a:ext cx="9144000" cy="6745605"/>
            <a:chOff x="0" y="112776"/>
            <a:chExt cx="9144000" cy="6745605"/>
          </a:xfrm>
        </p:grpSpPr>
        <p:sp>
          <p:nvSpPr>
            <p:cNvPr id="3" name="object 3"/>
            <p:cNvSpPr/>
            <p:nvPr/>
          </p:nvSpPr>
          <p:spPr>
            <a:xfrm>
              <a:off x="0" y="1804415"/>
              <a:ext cx="9144000" cy="5053965"/>
            </a:xfrm>
            <a:custGeom>
              <a:avLst/>
              <a:gdLst/>
              <a:ahLst/>
              <a:cxnLst/>
              <a:rect l="l" t="t" r="r" b="b"/>
              <a:pathLst>
                <a:path w="9144000" h="5053965">
                  <a:moveTo>
                    <a:pt x="9144000" y="0"/>
                  </a:moveTo>
                  <a:lnTo>
                    <a:pt x="0" y="0"/>
                  </a:lnTo>
                  <a:lnTo>
                    <a:pt x="0" y="5053584"/>
                  </a:lnTo>
                  <a:lnTo>
                    <a:pt x="9144000" y="505358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2776"/>
              <a:ext cx="6594346" cy="30266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1936" y="2764536"/>
              <a:ext cx="6198108" cy="6294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1936" y="3285743"/>
              <a:ext cx="6198108" cy="8077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347" y="4215384"/>
              <a:ext cx="8819386" cy="236829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291198" y="2806445"/>
            <a:ext cx="28460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“The</a:t>
            </a:r>
            <a:r>
              <a:rPr spc="-30" dirty="0"/>
              <a:t> </a:t>
            </a:r>
            <a:r>
              <a:rPr spc="-10" dirty="0"/>
              <a:t>Process”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484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Business</a:t>
            </a:r>
            <a:r>
              <a:rPr sz="2400" spc="-30" dirty="0"/>
              <a:t> </a:t>
            </a:r>
            <a:r>
              <a:rPr sz="2400" dirty="0"/>
              <a:t>Case</a:t>
            </a:r>
            <a:r>
              <a:rPr sz="2400" spc="-30" dirty="0"/>
              <a:t> </a:t>
            </a:r>
            <a:r>
              <a:rPr sz="2400" spc="-10" dirty="0"/>
              <a:t>Development</a:t>
            </a:r>
            <a:endParaRPr sz="2400"/>
          </a:p>
          <a:p>
            <a:pPr marL="120014">
              <a:lnSpc>
                <a:spcPct val="100000"/>
              </a:lnSpc>
              <a:spcBef>
                <a:spcPts val="5"/>
              </a:spcBef>
            </a:pPr>
            <a:r>
              <a:rPr sz="2400" i="1" dirty="0">
                <a:latin typeface="Arial"/>
                <a:cs typeface="Arial"/>
              </a:rPr>
              <a:t>Stage</a:t>
            </a:r>
            <a:r>
              <a:rPr sz="2400" i="1" spc="-10" dirty="0">
                <a:latin typeface="Arial"/>
                <a:cs typeface="Arial"/>
              </a:rPr>
              <a:t> </a:t>
            </a:r>
            <a:r>
              <a:rPr sz="2400" i="1" spc="-50" dirty="0"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8204" y="1034796"/>
            <a:ext cx="8953500" cy="5823585"/>
            <a:chOff x="108204" y="1034796"/>
            <a:chExt cx="8953500" cy="58235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328" y="3429000"/>
              <a:ext cx="5282184" cy="26974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204" y="1034796"/>
              <a:ext cx="7392924" cy="23942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78224" y="5884163"/>
              <a:ext cx="4983480" cy="97383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842004" y="6056375"/>
              <a:ext cx="1224280" cy="623570"/>
            </a:xfrm>
            <a:custGeom>
              <a:avLst/>
              <a:gdLst/>
              <a:ahLst/>
              <a:cxnLst/>
              <a:rect l="l" t="t" r="r" b="b"/>
              <a:pathLst>
                <a:path w="1224279" h="623570">
                  <a:moveTo>
                    <a:pt x="0" y="311658"/>
                  </a:moveTo>
                  <a:lnTo>
                    <a:pt x="12430" y="248848"/>
                  </a:lnTo>
                  <a:lnTo>
                    <a:pt x="48083" y="190347"/>
                  </a:lnTo>
                  <a:lnTo>
                    <a:pt x="104497" y="137407"/>
                  </a:lnTo>
                  <a:lnTo>
                    <a:pt x="139721" y="113414"/>
                  </a:lnTo>
                  <a:lnTo>
                    <a:pt x="179212" y="91282"/>
                  </a:lnTo>
                  <a:lnTo>
                    <a:pt x="222664" y="71167"/>
                  </a:lnTo>
                  <a:lnTo>
                    <a:pt x="269769" y="53226"/>
                  </a:lnTo>
                  <a:lnTo>
                    <a:pt x="320219" y="37615"/>
                  </a:lnTo>
                  <a:lnTo>
                    <a:pt x="373707" y="24491"/>
                  </a:lnTo>
                  <a:lnTo>
                    <a:pt x="429925" y="14011"/>
                  </a:lnTo>
                  <a:lnTo>
                    <a:pt x="488566" y="6331"/>
                  </a:lnTo>
                  <a:lnTo>
                    <a:pt x="549322" y="1609"/>
                  </a:lnTo>
                  <a:lnTo>
                    <a:pt x="611886" y="0"/>
                  </a:lnTo>
                  <a:lnTo>
                    <a:pt x="674449" y="1609"/>
                  </a:lnTo>
                  <a:lnTo>
                    <a:pt x="735205" y="6331"/>
                  </a:lnTo>
                  <a:lnTo>
                    <a:pt x="793846" y="14011"/>
                  </a:lnTo>
                  <a:lnTo>
                    <a:pt x="850064" y="24491"/>
                  </a:lnTo>
                  <a:lnTo>
                    <a:pt x="903552" y="37615"/>
                  </a:lnTo>
                  <a:lnTo>
                    <a:pt x="954002" y="53226"/>
                  </a:lnTo>
                  <a:lnTo>
                    <a:pt x="1001107" y="71167"/>
                  </a:lnTo>
                  <a:lnTo>
                    <a:pt x="1044559" y="91282"/>
                  </a:lnTo>
                  <a:lnTo>
                    <a:pt x="1084050" y="113414"/>
                  </a:lnTo>
                  <a:lnTo>
                    <a:pt x="1119274" y="137407"/>
                  </a:lnTo>
                  <a:lnTo>
                    <a:pt x="1149923" y="163103"/>
                  </a:lnTo>
                  <a:lnTo>
                    <a:pt x="1196263" y="218980"/>
                  </a:lnTo>
                  <a:lnTo>
                    <a:pt x="1220613" y="279792"/>
                  </a:lnTo>
                  <a:lnTo>
                    <a:pt x="1223772" y="311658"/>
                  </a:lnTo>
                  <a:lnTo>
                    <a:pt x="1220613" y="343523"/>
                  </a:lnTo>
                  <a:lnTo>
                    <a:pt x="1196263" y="404335"/>
                  </a:lnTo>
                  <a:lnTo>
                    <a:pt x="1149923" y="460212"/>
                  </a:lnTo>
                  <a:lnTo>
                    <a:pt x="1119274" y="485908"/>
                  </a:lnTo>
                  <a:lnTo>
                    <a:pt x="1084050" y="509901"/>
                  </a:lnTo>
                  <a:lnTo>
                    <a:pt x="1044559" y="532033"/>
                  </a:lnTo>
                  <a:lnTo>
                    <a:pt x="1001107" y="552148"/>
                  </a:lnTo>
                  <a:lnTo>
                    <a:pt x="954002" y="570089"/>
                  </a:lnTo>
                  <a:lnTo>
                    <a:pt x="903552" y="585700"/>
                  </a:lnTo>
                  <a:lnTo>
                    <a:pt x="850064" y="598824"/>
                  </a:lnTo>
                  <a:lnTo>
                    <a:pt x="793846" y="609304"/>
                  </a:lnTo>
                  <a:lnTo>
                    <a:pt x="735205" y="616984"/>
                  </a:lnTo>
                  <a:lnTo>
                    <a:pt x="674449" y="621706"/>
                  </a:lnTo>
                  <a:lnTo>
                    <a:pt x="611886" y="623316"/>
                  </a:lnTo>
                  <a:lnTo>
                    <a:pt x="549322" y="621706"/>
                  </a:lnTo>
                  <a:lnTo>
                    <a:pt x="488566" y="616984"/>
                  </a:lnTo>
                  <a:lnTo>
                    <a:pt x="429925" y="609304"/>
                  </a:lnTo>
                  <a:lnTo>
                    <a:pt x="373707" y="598824"/>
                  </a:lnTo>
                  <a:lnTo>
                    <a:pt x="320219" y="585700"/>
                  </a:lnTo>
                  <a:lnTo>
                    <a:pt x="269769" y="570089"/>
                  </a:lnTo>
                  <a:lnTo>
                    <a:pt x="222664" y="552148"/>
                  </a:lnTo>
                  <a:lnTo>
                    <a:pt x="179212" y="532033"/>
                  </a:lnTo>
                  <a:lnTo>
                    <a:pt x="139721" y="509901"/>
                  </a:lnTo>
                  <a:lnTo>
                    <a:pt x="104497" y="485908"/>
                  </a:lnTo>
                  <a:lnTo>
                    <a:pt x="73848" y="460212"/>
                  </a:lnTo>
                  <a:lnTo>
                    <a:pt x="27508" y="404335"/>
                  </a:lnTo>
                  <a:lnTo>
                    <a:pt x="3158" y="343523"/>
                  </a:lnTo>
                  <a:lnTo>
                    <a:pt x="0" y="311658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297935"/>
            <a:ext cx="6169150" cy="278434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243583"/>
            <a:ext cx="9020555" cy="187909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078223" y="5884163"/>
            <a:ext cx="4983480" cy="974090"/>
            <a:chOff x="4078223" y="5884163"/>
            <a:chExt cx="4983480" cy="97409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78223" y="5884163"/>
              <a:ext cx="4983480" cy="97383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46903" y="6059424"/>
              <a:ext cx="1222375" cy="623570"/>
            </a:xfrm>
            <a:custGeom>
              <a:avLst/>
              <a:gdLst/>
              <a:ahLst/>
              <a:cxnLst/>
              <a:rect l="l" t="t" r="r" b="b"/>
              <a:pathLst>
                <a:path w="1222375" h="623570">
                  <a:moveTo>
                    <a:pt x="0" y="311657"/>
                  </a:moveTo>
                  <a:lnTo>
                    <a:pt x="12413" y="248848"/>
                  </a:lnTo>
                  <a:lnTo>
                    <a:pt x="48017" y="190347"/>
                  </a:lnTo>
                  <a:lnTo>
                    <a:pt x="104356" y="137407"/>
                  </a:lnTo>
                  <a:lnTo>
                    <a:pt x="139534" y="113414"/>
                  </a:lnTo>
                  <a:lnTo>
                    <a:pt x="178974" y="91282"/>
                  </a:lnTo>
                  <a:lnTo>
                    <a:pt x="222370" y="71167"/>
                  </a:lnTo>
                  <a:lnTo>
                    <a:pt x="269416" y="53226"/>
                  </a:lnTo>
                  <a:lnTo>
                    <a:pt x="319803" y="37615"/>
                  </a:lnTo>
                  <a:lnTo>
                    <a:pt x="373225" y="24491"/>
                  </a:lnTo>
                  <a:lnTo>
                    <a:pt x="429375" y="14011"/>
                  </a:lnTo>
                  <a:lnTo>
                    <a:pt x="487946" y="6331"/>
                  </a:lnTo>
                  <a:lnTo>
                    <a:pt x="548631" y="1609"/>
                  </a:lnTo>
                  <a:lnTo>
                    <a:pt x="611124" y="0"/>
                  </a:lnTo>
                  <a:lnTo>
                    <a:pt x="673616" y="1609"/>
                  </a:lnTo>
                  <a:lnTo>
                    <a:pt x="734301" y="6331"/>
                  </a:lnTo>
                  <a:lnTo>
                    <a:pt x="792872" y="14011"/>
                  </a:lnTo>
                  <a:lnTo>
                    <a:pt x="849022" y="24491"/>
                  </a:lnTo>
                  <a:lnTo>
                    <a:pt x="902444" y="37615"/>
                  </a:lnTo>
                  <a:lnTo>
                    <a:pt x="952831" y="53226"/>
                  </a:lnTo>
                  <a:lnTo>
                    <a:pt x="999877" y="71167"/>
                  </a:lnTo>
                  <a:lnTo>
                    <a:pt x="1043273" y="91282"/>
                  </a:lnTo>
                  <a:lnTo>
                    <a:pt x="1082713" y="113414"/>
                  </a:lnTo>
                  <a:lnTo>
                    <a:pt x="1117891" y="137407"/>
                  </a:lnTo>
                  <a:lnTo>
                    <a:pt x="1148499" y="163103"/>
                  </a:lnTo>
                  <a:lnTo>
                    <a:pt x="1194777" y="218980"/>
                  </a:lnTo>
                  <a:lnTo>
                    <a:pt x="1219093" y="279792"/>
                  </a:lnTo>
                  <a:lnTo>
                    <a:pt x="1222248" y="311657"/>
                  </a:lnTo>
                  <a:lnTo>
                    <a:pt x="1219093" y="343523"/>
                  </a:lnTo>
                  <a:lnTo>
                    <a:pt x="1194777" y="404335"/>
                  </a:lnTo>
                  <a:lnTo>
                    <a:pt x="1148499" y="460212"/>
                  </a:lnTo>
                  <a:lnTo>
                    <a:pt x="1117891" y="485908"/>
                  </a:lnTo>
                  <a:lnTo>
                    <a:pt x="1082713" y="509901"/>
                  </a:lnTo>
                  <a:lnTo>
                    <a:pt x="1043273" y="532033"/>
                  </a:lnTo>
                  <a:lnTo>
                    <a:pt x="999877" y="552148"/>
                  </a:lnTo>
                  <a:lnTo>
                    <a:pt x="952831" y="570089"/>
                  </a:lnTo>
                  <a:lnTo>
                    <a:pt x="902444" y="585700"/>
                  </a:lnTo>
                  <a:lnTo>
                    <a:pt x="849022" y="598824"/>
                  </a:lnTo>
                  <a:lnTo>
                    <a:pt x="792872" y="609304"/>
                  </a:lnTo>
                  <a:lnTo>
                    <a:pt x="734301" y="616984"/>
                  </a:lnTo>
                  <a:lnTo>
                    <a:pt x="673616" y="621706"/>
                  </a:lnTo>
                  <a:lnTo>
                    <a:pt x="611124" y="623316"/>
                  </a:lnTo>
                  <a:lnTo>
                    <a:pt x="548631" y="621706"/>
                  </a:lnTo>
                  <a:lnTo>
                    <a:pt x="487946" y="616984"/>
                  </a:lnTo>
                  <a:lnTo>
                    <a:pt x="429375" y="609304"/>
                  </a:lnTo>
                  <a:lnTo>
                    <a:pt x="373225" y="598824"/>
                  </a:lnTo>
                  <a:lnTo>
                    <a:pt x="319803" y="585700"/>
                  </a:lnTo>
                  <a:lnTo>
                    <a:pt x="269416" y="570089"/>
                  </a:lnTo>
                  <a:lnTo>
                    <a:pt x="222370" y="552148"/>
                  </a:lnTo>
                  <a:lnTo>
                    <a:pt x="178974" y="532033"/>
                  </a:lnTo>
                  <a:lnTo>
                    <a:pt x="139534" y="509901"/>
                  </a:lnTo>
                  <a:lnTo>
                    <a:pt x="104356" y="485908"/>
                  </a:lnTo>
                  <a:lnTo>
                    <a:pt x="73748" y="460212"/>
                  </a:lnTo>
                  <a:lnTo>
                    <a:pt x="27470" y="404335"/>
                  </a:lnTo>
                  <a:lnTo>
                    <a:pt x="3154" y="343523"/>
                  </a:lnTo>
                  <a:lnTo>
                    <a:pt x="0" y="311657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484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Business</a:t>
            </a:r>
            <a:r>
              <a:rPr sz="2400" spc="-30" dirty="0"/>
              <a:t> </a:t>
            </a:r>
            <a:r>
              <a:rPr sz="2400" dirty="0"/>
              <a:t>Case</a:t>
            </a:r>
            <a:r>
              <a:rPr sz="2400" spc="-30" dirty="0"/>
              <a:t> </a:t>
            </a:r>
            <a:r>
              <a:rPr sz="2400" spc="-10" dirty="0"/>
              <a:t>Development</a:t>
            </a:r>
            <a:endParaRPr sz="2400"/>
          </a:p>
          <a:p>
            <a:pPr marL="120014">
              <a:lnSpc>
                <a:spcPct val="100000"/>
              </a:lnSpc>
              <a:spcBef>
                <a:spcPts val="5"/>
              </a:spcBef>
            </a:pPr>
            <a:r>
              <a:rPr sz="2400" i="1" dirty="0">
                <a:latin typeface="Arial"/>
                <a:cs typeface="Arial"/>
              </a:rPr>
              <a:t>Stage</a:t>
            </a:r>
            <a:r>
              <a:rPr sz="2400" i="1" spc="-10" dirty="0">
                <a:latin typeface="Arial"/>
                <a:cs typeface="Arial"/>
              </a:rPr>
              <a:t> </a:t>
            </a:r>
            <a:r>
              <a:rPr sz="2400" i="1" spc="-50" dirty="0"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296" y="1132332"/>
            <a:ext cx="8979535" cy="5725795"/>
            <a:chOff x="82296" y="1132332"/>
            <a:chExt cx="8979535" cy="57257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96" y="1132332"/>
              <a:ext cx="7191756" cy="25389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704" y="3631689"/>
              <a:ext cx="4530852" cy="31622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78224" y="5884163"/>
              <a:ext cx="4983480" cy="97383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958840" y="6059423"/>
              <a:ext cx="1222375" cy="623570"/>
            </a:xfrm>
            <a:custGeom>
              <a:avLst/>
              <a:gdLst/>
              <a:ahLst/>
              <a:cxnLst/>
              <a:rect l="l" t="t" r="r" b="b"/>
              <a:pathLst>
                <a:path w="1222375" h="623570">
                  <a:moveTo>
                    <a:pt x="0" y="311657"/>
                  </a:moveTo>
                  <a:lnTo>
                    <a:pt x="12413" y="248848"/>
                  </a:lnTo>
                  <a:lnTo>
                    <a:pt x="48017" y="190347"/>
                  </a:lnTo>
                  <a:lnTo>
                    <a:pt x="104356" y="137407"/>
                  </a:lnTo>
                  <a:lnTo>
                    <a:pt x="139534" y="113414"/>
                  </a:lnTo>
                  <a:lnTo>
                    <a:pt x="178974" y="91282"/>
                  </a:lnTo>
                  <a:lnTo>
                    <a:pt x="222370" y="71167"/>
                  </a:lnTo>
                  <a:lnTo>
                    <a:pt x="269416" y="53226"/>
                  </a:lnTo>
                  <a:lnTo>
                    <a:pt x="319803" y="37615"/>
                  </a:lnTo>
                  <a:lnTo>
                    <a:pt x="373225" y="24491"/>
                  </a:lnTo>
                  <a:lnTo>
                    <a:pt x="429375" y="14011"/>
                  </a:lnTo>
                  <a:lnTo>
                    <a:pt x="487946" y="6331"/>
                  </a:lnTo>
                  <a:lnTo>
                    <a:pt x="548631" y="1609"/>
                  </a:lnTo>
                  <a:lnTo>
                    <a:pt x="611124" y="0"/>
                  </a:lnTo>
                  <a:lnTo>
                    <a:pt x="673616" y="1609"/>
                  </a:lnTo>
                  <a:lnTo>
                    <a:pt x="734301" y="6331"/>
                  </a:lnTo>
                  <a:lnTo>
                    <a:pt x="792872" y="14011"/>
                  </a:lnTo>
                  <a:lnTo>
                    <a:pt x="849022" y="24491"/>
                  </a:lnTo>
                  <a:lnTo>
                    <a:pt x="902444" y="37615"/>
                  </a:lnTo>
                  <a:lnTo>
                    <a:pt x="952831" y="53226"/>
                  </a:lnTo>
                  <a:lnTo>
                    <a:pt x="999877" y="71167"/>
                  </a:lnTo>
                  <a:lnTo>
                    <a:pt x="1043273" y="91282"/>
                  </a:lnTo>
                  <a:lnTo>
                    <a:pt x="1082713" y="113414"/>
                  </a:lnTo>
                  <a:lnTo>
                    <a:pt x="1117891" y="137407"/>
                  </a:lnTo>
                  <a:lnTo>
                    <a:pt x="1148499" y="163103"/>
                  </a:lnTo>
                  <a:lnTo>
                    <a:pt x="1194777" y="218980"/>
                  </a:lnTo>
                  <a:lnTo>
                    <a:pt x="1219093" y="279792"/>
                  </a:lnTo>
                  <a:lnTo>
                    <a:pt x="1222248" y="311657"/>
                  </a:lnTo>
                  <a:lnTo>
                    <a:pt x="1219093" y="343523"/>
                  </a:lnTo>
                  <a:lnTo>
                    <a:pt x="1194777" y="404335"/>
                  </a:lnTo>
                  <a:lnTo>
                    <a:pt x="1148499" y="460212"/>
                  </a:lnTo>
                  <a:lnTo>
                    <a:pt x="1117891" y="485908"/>
                  </a:lnTo>
                  <a:lnTo>
                    <a:pt x="1082713" y="509901"/>
                  </a:lnTo>
                  <a:lnTo>
                    <a:pt x="1043273" y="532033"/>
                  </a:lnTo>
                  <a:lnTo>
                    <a:pt x="999877" y="552148"/>
                  </a:lnTo>
                  <a:lnTo>
                    <a:pt x="952831" y="570089"/>
                  </a:lnTo>
                  <a:lnTo>
                    <a:pt x="902444" y="585700"/>
                  </a:lnTo>
                  <a:lnTo>
                    <a:pt x="849022" y="598824"/>
                  </a:lnTo>
                  <a:lnTo>
                    <a:pt x="792872" y="609304"/>
                  </a:lnTo>
                  <a:lnTo>
                    <a:pt x="734301" y="616984"/>
                  </a:lnTo>
                  <a:lnTo>
                    <a:pt x="673616" y="621706"/>
                  </a:lnTo>
                  <a:lnTo>
                    <a:pt x="611124" y="623316"/>
                  </a:lnTo>
                  <a:lnTo>
                    <a:pt x="548631" y="621706"/>
                  </a:lnTo>
                  <a:lnTo>
                    <a:pt x="487946" y="616984"/>
                  </a:lnTo>
                  <a:lnTo>
                    <a:pt x="429375" y="609304"/>
                  </a:lnTo>
                  <a:lnTo>
                    <a:pt x="373225" y="598824"/>
                  </a:lnTo>
                  <a:lnTo>
                    <a:pt x="319803" y="585700"/>
                  </a:lnTo>
                  <a:lnTo>
                    <a:pt x="269416" y="570089"/>
                  </a:lnTo>
                  <a:lnTo>
                    <a:pt x="222370" y="552148"/>
                  </a:lnTo>
                  <a:lnTo>
                    <a:pt x="178974" y="532033"/>
                  </a:lnTo>
                  <a:lnTo>
                    <a:pt x="139534" y="509901"/>
                  </a:lnTo>
                  <a:lnTo>
                    <a:pt x="104356" y="485908"/>
                  </a:lnTo>
                  <a:lnTo>
                    <a:pt x="73748" y="460212"/>
                  </a:lnTo>
                  <a:lnTo>
                    <a:pt x="27470" y="404335"/>
                  </a:lnTo>
                  <a:lnTo>
                    <a:pt x="3154" y="343523"/>
                  </a:lnTo>
                  <a:lnTo>
                    <a:pt x="0" y="311657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484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Business</a:t>
            </a:r>
            <a:r>
              <a:rPr sz="2400" spc="-30" dirty="0"/>
              <a:t> </a:t>
            </a:r>
            <a:r>
              <a:rPr sz="2400" dirty="0"/>
              <a:t>Case</a:t>
            </a:r>
            <a:r>
              <a:rPr sz="2400" spc="-30" dirty="0"/>
              <a:t> </a:t>
            </a:r>
            <a:r>
              <a:rPr sz="2400" spc="-10" dirty="0"/>
              <a:t>Development</a:t>
            </a:r>
            <a:endParaRPr sz="2400"/>
          </a:p>
          <a:p>
            <a:pPr marL="120014">
              <a:lnSpc>
                <a:spcPct val="100000"/>
              </a:lnSpc>
              <a:spcBef>
                <a:spcPts val="5"/>
              </a:spcBef>
            </a:pPr>
            <a:r>
              <a:rPr sz="2400" i="1" dirty="0">
                <a:latin typeface="Arial"/>
                <a:cs typeface="Arial"/>
              </a:rPr>
              <a:t>Stage</a:t>
            </a:r>
            <a:r>
              <a:rPr sz="2400" i="1" spc="-10" dirty="0">
                <a:latin typeface="Arial"/>
                <a:cs typeface="Arial"/>
              </a:rPr>
              <a:t> </a:t>
            </a:r>
            <a:r>
              <a:rPr sz="2400" i="1" spc="-50" dirty="0"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897</Words>
  <Application>Microsoft Office PowerPoint</Application>
  <PresentationFormat>On-screen Show (4:3)</PresentationFormat>
  <Paragraphs>145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Tavistock to Plymouth Railway reopening</vt:lpstr>
      <vt:lpstr>PowerPoint Presentation</vt:lpstr>
      <vt:lpstr>“The Process”</vt:lpstr>
      <vt:lpstr>Business Case Development Stage 1</vt:lpstr>
      <vt:lpstr>Business Case Development Stage 2</vt:lpstr>
      <vt:lpstr>Business Case Development Stage 3</vt:lpstr>
      <vt:lpstr>Project Team</vt:lpstr>
      <vt:lpstr>Project Governance</vt:lpstr>
      <vt:lpstr>Strategic Outline Business Case (SOBC) Indicative Programme</vt:lpstr>
      <vt:lpstr>PowerPoint Presentation</vt:lpstr>
      <vt:lpstr>Developing the Strategic Case: Objectives of the Scheme</vt:lpstr>
      <vt:lpstr>Supporting Growth Encouraging Mode Shift</vt:lpstr>
      <vt:lpstr>- Improving Access within Plymouth Income Score</vt:lpstr>
      <vt:lpstr>- Improving Access within Plymouth Access to a Car</vt:lpstr>
      <vt:lpstr>Engineering and Operational Review Previous Design Work</vt:lpstr>
      <vt:lpstr>Bridges, Culverts &amp; Retaining Walls</vt:lpstr>
      <vt:lpstr>PowerPoint Presentation</vt:lpstr>
      <vt:lpstr>Proposed Tavistock Station</vt:lpstr>
      <vt:lpstr>Bere Alston Station</vt:lpstr>
      <vt:lpstr>Railway Operations</vt:lpstr>
      <vt:lpstr>Concluding Comments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russell.taylor</dc:creator>
  <cp:lastModifiedBy>Richard Burningham</cp:lastModifiedBy>
  <cp:revision>1</cp:revision>
  <dcterms:created xsi:type="dcterms:W3CDTF">2023-02-06T14:17:12Z</dcterms:created>
  <dcterms:modified xsi:type="dcterms:W3CDTF">2023-02-06T14:17:39Z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2022-04-07T00:00:00Z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2023-02-06T00:00:00Z</vt:filetime>
  </property>
  <property fmtid="{D5CDD505-2E9C-101B-9397-08002B2CF9AE}" pid="5" name="Producer">
    <vt:lpwstr>Microsoft® PowerPoint® for Microsoft 365</vt:lpwstr>
  </property>
</Properties>
</file>